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5" r:id="rId11"/>
    <p:sldId id="264" r:id="rId12"/>
    <p:sldId id="274" r:id="rId13"/>
    <p:sldId id="275" r:id="rId14"/>
    <p:sldId id="268" r:id="rId15"/>
    <p:sldId id="269" r:id="rId16"/>
    <p:sldId id="271" r:id="rId17"/>
    <p:sldId id="270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6222AE-B5BE-44A5-96F4-C13679CAC916}" type="datetimeFigureOut">
              <a:rPr lang="es-MX" smtClean="0"/>
              <a:pPr/>
              <a:t>11/06/2018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BF85D2-4FE0-4634-8DC8-7654E4676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11/06/2018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11/06/2018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11/06/2018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11/06/2018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11/06/2018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1" y="2564904"/>
            <a:ext cx="7772400" cy="1253697"/>
          </a:xfrm>
        </p:spPr>
        <p:txBody>
          <a:bodyPr>
            <a:normAutofit/>
          </a:bodyPr>
          <a:lstStyle/>
          <a:p>
            <a:r>
              <a:rPr lang="es-MX" sz="3600" dirty="0"/>
              <a:t>Estudios Regionales del Pacífico Asiático, Medio Oriente y África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Mtro. Luis Julián Mireles Romero</a:t>
            </a:r>
          </a:p>
        </p:txBody>
      </p:sp>
      <p:pic>
        <p:nvPicPr>
          <p:cNvPr id="1026" name="Picture 2" descr="C:\Users\Julian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1357322" cy="1285860"/>
          </a:xfrm>
          <a:prstGeom prst="rect">
            <a:avLst/>
          </a:prstGeom>
          <a:noFill/>
        </p:spPr>
      </p:pic>
      <p:pic>
        <p:nvPicPr>
          <p:cNvPr id="1027" name="Picture 3" descr="C:\Users\Julia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214290"/>
            <a:ext cx="1143008" cy="164307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85852" y="785794"/>
            <a:ext cx="67866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prstClr val="black"/>
                </a:solidFill>
              </a:rPr>
              <a:t>Instituto Politécnico Nacional</a:t>
            </a:r>
          </a:p>
          <a:p>
            <a:pPr algn="ctr"/>
            <a:r>
              <a:rPr lang="es-MX" sz="2000" b="1" dirty="0">
                <a:solidFill>
                  <a:prstClr val="black"/>
                </a:solidFill>
              </a:rPr>
              <a:t>Escuela Superior de Comercio y Administración</a:t>
            </a:r>
          </a:p>
          <a:p>
            <a:pPr algn="ctr"/>
            <a:endParaRPr lang="es-MX" sz="2000" dirty="0" smtClean="0">
              <a:solidFill>
                <a:prstClr val="black"/>
              </a:solidFill>
            </a:endParaRPr>
          </a:p>
          <a:p>
            <a:pPr algn="ctr"/>
            <a:endParaRPr lang="es-MX" sz="2000" dirty="0">
              <a:solidFill>
                <a:prstClr val="black"/>
              </a:solidFill>
            </a:endParaRPr>
          </a:p>
          <a:p>
            <a:pPr algn="ctr"/>
            <a:r>
              <a:rPr lang="es-MX" sz="2000" dirty="0" smtClean="0">
                <a:solidFill>
                  <a:prstClr val="black"/>
                </a:solidFill>
              </a:rPr>
              <a:t>Lic</a:t>
            </a:r>
            <a:r>
              <a:rPr lang="es-MX" sz="2000" dirty="0">
                <a:solidFill>
                  <a:prstClr val="black"/>
                </a:solidFill>
              </a:rPr>
              <a:t>. Negocios Internacionales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114" y="1481138"/>
            <a:ext cx="3996772" cy="452596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72353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MX" sz="1600" dirty="0"/>
              <a:t>Asia occidental o Medio Oriente está integrada por los siguientes países:</a:t>
            </a:r>
          </a:p>
          <a:p>
            <a:endParaRPr lang="es-MX" sz="1600" dirty="0"/>
          </a:p>
          <a:p>
            <a:endParaRPr lang="es-MX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ASIA OCCIDENTAL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48200" y="2270800"/>
            <a:ext cx="1505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Georgia.</a:t>
            </a:r>
          </a:p>
          <a:p>
            <a:r>
              <a:rPr lang="es-MX" dirty="0"/>
              <a:t>Azerbaiyán.</a:t>
            </a:r>
          </a:p>
          <a:p>
            <a:r>
              <a:rPr lang="es-MX" dirty="0"/>
              <a:t>Armenia</a:t>
            </a:r>
          </a:p>
          <a:p>
            <a:r>
              <a:rPr lang="es-MX" dirty="0"/>
              <a:t>Turquía.</a:t>
            </a:r>
          </a:p>
          <a:p>
            <a:r>
              <a:rPr lang="es-MX" dirty="0"/>
              <a:t>Irán.</a:t>
            </a:r>
          </a:p>
          <a:p>
            <a:r>
              <a:rPr lang="es-MX" dirty="0"/>
              <a:t>Irak.</a:t>
            </a:r>
          </a:p>
          <a:p>
            <a:r>
              <a:rPr lang="es-MX" dirty="0"/>
              <a:t>Siria.</a:t>
            </a:r>
          </a:p>
          <a:p>
            <a:r>
              <a:rPr lang="es-MX" dirty="0"/>
              <a:t>Líbano.</a:t>
            </a:r>
          </a:p>
          <a:p>
            <a:r>
              <a:rPr lang="es-MX" dirty="0"/>
              <a:t>Chipre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327054" y="2248704"/>
            <a:ext cx="1989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Israel </a:t>
            </a:r>
          </a:p>
          <a:p>
            <a:r>
              <a:rPr lang="es-MX" dirty="0"/>
              <a:t>Palestina</a:t>
            </a:r>
          </a:p>
          <a:p>
            <a:r>
              <a:rPr lang="es-MX" dirty="0"/>
              <a:t>Jordania.</a:t>
            </a:r>
          </a:p>
          <a:p>
            <a:r>
              <a:rPr lang="es-MX" dirty="0"/>
              <a:t>Arabia Saudita</a:t>
            </a:r>
          </a:p>
          <a:p>
            <a:r>
              <a:rPr lang="es-MX" dirty="0"/>
              <a:t>Kuwait</a:t>
            </a:r>
          </a:p>
          <a:p>
            <a:r>
              <a:rPr lang="es-MX" dirty="0"/>
              <a:t>Bahréin.</a:t>
            </a:r>
          </a:p>
          <a:p>
            <a:r>
              <a:rPr lang="es-MX" dirty="0"/>
              <a:t>Qatar.</a:t>
            </a:r>
          </a:p>
          <a:p>
            <a:r>
              <a:rPr lang="es-MX" dirty="0"/>
              <a:t>Emiratos Árabes Unidos.</a:t>
            </a:r>
          </a:p>
          <a:p>
            <a:r>
              <a:rPr lang="es-MX" dirty="0"/>
              <a:t>Omán.</a:t>
            </a:r>
          </a:p>
          <a:p>
            <a:r>
              <a:rPr lang="es-MX" dirty="0"/>
              <a:t>Yemen.</a:t>
            </a:r>
          </a:p>
        </p:txBody>
      </p:sp>
    </p:spTree>
    <p:extLst>
      <p:ext uri="{BB962C8B-B14F-4D97-AF65-F5344CB8AC3E}">
        <p14:creationId xmlns:p14="http://schemas.microsoft.com/office/powerpoint/2010/main" val="50415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34563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/>
              <a:t>Asia septentrional o el norte de Asia esta conformado sólo por Rusia.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ASIA SEPTENTRIONAL</a:t>
            </a:r>
          </a:p>
        </p:txBody>
      </p:sp>
    </p:spTree>
    <p:extLst>
      <p:ext uri="{BB962C8B-B14F-4D97-AF65-F5344CB8AC3E}">
        <p14:creationId xmlns:p14="http://schemas.microsoft.com/office/powerpoint/2010/main" val="246773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Geografía Física. Orohidrografía de Asia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57" y="1526951"/>
            <a:ext cx="63367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33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Aspectos Económicos. Densidad de población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00" y="1465237"/>
            <a:ext cx="6264696" cy="45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15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38999"/>
            <a:ext cx="4038600" cy="421024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es-MX" dirty="0"/>
              <a:t>África está dividida en cinco grande regiones.</a:t>
            </a:r>
          </a:p>
          <a:p>
            <a:pPr algn="just"/>
            <a:r>
              <a:rPr lang="es-MX" dirty="0"/>
              <a:t>Norte de África.</a:t>
            </a:r>
          </a:p>
          <a:p>
            <a:pPr algn="just"/>
            <a:r>
              <a:rPr lang="es-MX" dirty="0"/>
              <a:t>África Occidental.</a:t>
            </a:r>
          </a:p>
          <a:p>
            <a:pPr algn="just"/>
            <a:r>
              <a:rPr lang="es-MX" dirty="0"/>
              <a:t>África Central.</a:t>
            </a:r>
          </a:p>
          <a:p>
            <a:pPr algn="just"/>
            <a:r>
              <a:rPr lang="es-MX" dirty="0"/>
              <a:t>África Oriental.</a:t>
            </a:r>
          </a:p>
          <a:p>
            <a:pPr algn="just"/>
            <a:r>
              <a:rPr lang="es-MX" dirty="0"/>
              <a:t>África del Sur.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Introducción al Continente Africano ( estudio por regiones)</a:t>
            </a:r>
          </a:p>
        </p:txBody>
      </p:sp>
    </p:spTree>
    <p:extLst>
      <p:ext uri="{BB962C8B-B14F-4D97-AF65-F5344CB8AC3E}">
        <p14:creationId xmlns:p14="http://schemas.microsoft.com/office/powerpoint/2010/main" val="91169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88019"/>
            <a:ext cx="4038600" cy="25122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s-MX" dirty="0"/>
              <a:t>África septentrional o del norte está conformado por los siguientes Estados.</a:t>
            </a:r>
          </a:p>
          <a:p>
            <a:r>
              <a:rPr lang="es-MX" dirty="0"/>
              <a:t>Sahara Occidental.</a:t>
            </a:r>
          </a:p>
          <a:p>
            <a:r>
              <a:rPr lang="es-MX" dirty="0"/>
              <a:t>Marruecos.</a:t>
            </a:r>
          </a:p>
          <a:p>
            <a:r>
              <a:rPr lang="es-MX" dirty="0"/>
              <a:t>Argelia.</a:t>
            </a:r>
          </a:p>
          <a:p>
            <a:r>
              <a:rPr lang="es-MX" dirty="0"/>
              <a:t>Túnez.</a:t>
            </a:r>
          </a:p>
          <a:p>
            <a:r>
              <a:rPr lang="es-MX" dirty="0"/>
              <a:t>Libia.</a:t>
            </a:r>
          </a:p>
          <a:p>
            <a:r>
              <a:rPr lang="es-MX" dirty="0"/>
              <a:t>Egipto.</a:t>
            </a:r>
          </a:p>
          <a:p>
            <a:r>
              <a:rPr lang="es-MX" dirty="0"/>
              <a:t>Sudán.</a:t>
            </a:r>
          </a:p>
          <a:p>
            <a:r>
              <a:rPr lang="es-MX" dirty="0"/>
              <a:t>Sudán del Sur.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ÁFRICA SEPTENTRIONAL</a:t>
            </a:r>
          </a:p>
        </p:txBody>
      </p:sp>
    </p:spTree>
    <p:extLst>
      <p:ext uri="{BB962C8B-B14F-4D97-AF65-F5344CB8AC3E}">
        <p14:creationId xmlns:p14="http://schemas.microsoft.com/office/powerpoint/2010/main" val="355885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4172272" cy="424847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es-MX" dirty="0"/>
              <a:t>África central está integrada por los siguientes Estados:</a:t>
            </a:r>
          </a:p>
          <a:p>
            <a:pPr algn="just"/>
            <a:r>
              <a:rPr lang="es-MX" dirty="0"/>
              <a:t>Chad.</a:t>
            </a:r>
          </a:p>
          <a:p>
            <a:pPr algn="just"/>
            <a:r>
              <a:rPr lang="es-MX" dirty="0"/>
              <a:t>República Centroafricana.</a:t>
            </a:r>
          </a:p>
          <a:p>
            <a:pPr algn="just"/>
            <a:r>
              <a:rPr lang="es-MX" dirty="0"/>
              <a:t>Camerún.</a:t>
            </a:r>
          </a:p>
          <a:p>
            <a:pPr algn="just"/>
            <a:r>
              <a:rPr lang="es-MX" dirty="0"/>
              <a:t>Congo.</a:t>
            </a:r>
          </a:p>
          <a:p>
            <a:pPr algn="just"/>
            <a:r>
              <a:rPr lang="es-MX" dirty="0"/>
              <a:t>República Democrática del Congo.</a:t>
            </a:r>
          </a:p>
          <a:p>
            <a:pPr algn="just"/>
            <a:r>
              <a:rPr lang="es-MX" dirty="0"/>
              <a:t>Gabón.</a:t>
            </a:r>
          </a:p>
          <a:p>
            <a:pPr algn="just"/>
            <a:r>
              <a:rPr lang="es-MX" dirty="0"/>
              <a:t>Guinea Ecuatorial.</a:t>
            </a:r>
          </a:p>
          <a:p>
            <a:pPr algn="just"/>
            <a:r>
              <a:rPr lang="es-MX" dirty="0"/>
              <a:t>Santo Tomé y Príncipe.</a:t>
            </a:r>
          </a:p>
          <a:p>
            <a:pPr algn="just"/>
            <a:r>
              <a:rPr lang="es-MX" dirty="0"/>
              <a:t>Angola.</a:t>
            </a:r>
          </a:p>
          <a:p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ÁFRICA CENTRAL</a:t>
            </a:r>
          </a:p>
        </p:txBody>
      </p:sp>
    </p:spTree>
    <p:extLst>
      <p:ext uri="{BB962C8B-B14F-4D97-AF65-F5344CB8AC3E}">
        <p14:creationId xmlns:p14="http://schemas.microsoft.com/office/powerpoint/2010/main" val="204566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s-MX" dirty="0"/>
              <a:t>África Occidental está conformada por los siguientes países:</a:t>
            </a:r>
          </a:p>
          <a:p>
            <a:r>
              <a:rPr lang="es-MX" dirty="0"/>
              <a:t>Benín.</a:t>
            </a:r>
          </a:p>
          <a:p>
            <a:r>
              <a:rPr lang="es-MX" dirty="0"/>
              <a:t>Burkina Faso.</a:t>
            </a:r>
          </a:p>
          <a:p>
            <a:r>
              <a:rPr lang="es-MX" dirty="0"/>
              <a:t>Cabo Verde.</a:t>
            </a:r>
          </a:p>
          <a:p>
            <a:r>
              <a:rPr lang="es-MX" dirty="0"/>
              <a:t>Costa de Marfil.</a:t>
            </a:r>
          </a:p>
          <a:p>
            <a:r>
              <a:rPr lang="es-MX" dirty="0"/>
              <a:t>Gambia.</a:t>
            </a:r>
          </a:p>
          <a:p>
            <a:r>
              <a:rPr lang="es-MX" dirty="0"/>
              <a:t>Ghana.</a:t>
            </a:r>
          </a:p>
          <a:p>
            <a:r>
              <a:rPr lang="es-MX" dirty="0"/>
              <a:t>Guinea.</a:t>
            </a:r>
          </a:p>
          <a:p>
            <a:r>
              <a:rPr lang="es-MX" dirty="0"/>
              <a:t>Guinea Bissau.</a:t>
            </a:r>
          </a:p>
          <a:p>
            <a:r>
              <a:rPr lang="es-MX" dirty="0"/>
              <a:t>Liberia.</a:t>
            </a:r>
          </a:p>
          <a:p>
            <a:r>
              <a:rPr lang="es-MX" dirty="0"/>
              <a:t>Mali.</a:t>
            </a:r>
          </a:p>
          <a:p>
            <a:r>
              <a:rPr lang="es-MX" dirty="0"/>
              <a:t>Mauritania.</a:t>
            </a:r>
          </a:p>
          <a:p>
            <a:r>
              <a:rPr lang="es-MX" dirty="0"/>
              <a:t>Níger.</a:t>
            </a:r>
          </a:p>
          <a:p>
            <a:r>
              <a:rPr lang="es-MX" dirty="0"/>
              <a:t>Nigeria.</a:t>
            </a:r>
          </a:p>
          <a:p>
            <a:r>
              <a:rPr lang="es-MX" dirty="0"/>
              <a:t>Senegal.</a:t>
            </a:r>
          </a:p>
          <a:p>
            <a:r>
              <a:rPr lang="es-MX" dirty="0"/>
              <a:t>Sierra Leona.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ÁFRICA OCCIDENTAL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403244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3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4589" y="1481138"/>
            <a:ext cx="2703821" cy="452596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s-MX" dirty="0"/>
              <a:t>África Oriental está conformada por los siguientes Estados:</a:t>
            </a:r>
          </a:p>
          <a:p>
            <a:pPr algn="just"/>
            <a:r>
              <a:rPr lang="es-MX" dirty="0"/>
              <a:t>Eritrea.</a:t>
            </a:r>
          </a:p>
          <a:p>
            <a:pPr algn="just"/>
            <a:r>
              <a:rPr lang="es-MX" dirty="0"/>
              <a:t>Djibouti.</a:t>
            </a:r>
          </a:p>
          <a:p>
            <a:pPr algn="just"/>
            <a:r>
              <a:rPr lang="es-MX" dirty="0"/>
              <a:t>Somalia.</a:t>
            </a:r>
          </a:p>
          <a:p>
            <a:pPr algn="just"/>
            <a:r>
              <a:rPr lang="es-MX" dirty="0"/>
              <a:t>Etiopia.</a:t>
            </a:r>
          </a:p>
          <a:p>
            <a:pPr algn="just"/>
            <a:r>
              <a:rPr lang="es-MX" dirty="0"/>
              <a:t>Uganda.</a:t>
            </a:r>
          </a:p>
          <a:p>
            <a:pPr algn="just"/>
            <a:r>
              <a:rPr lang="es-MX" dirty="0"/>
              <a:t>Kenia.</a:t>
            </a:r>
          </a:p>
          <a:p>
            <a:pPr algn="just"/>
            <a:r>
              <a:rPr lang="es-MX" dirty="0"/>
              <a:t>Ruanda.</a:t>
            </a:r>
          </a:p>
          <a:p>
            <a:pPr algn="just"/>
            <a:r>
              <a:rPr lang="es-MX" dirty="0"/>
              <a:t>Burundi</a:t>
            </a:r>
          </a:p>
          <a:p>
            <a:pPr algn="just"/>
            <a:r>
              <a:rPr lang="es-MX" dirty="0"/>
              <a:t>Tanzania.</a:t>
            </a:r>
          </a:p>
          <a:p>
            <a:pPr algn="just"/>
            <a:r>
              <a:rPr lang="es-MX" dirty="0"/>
              <a:t>Zambia.</a:t>
            </a:r>
          </a:p>
          <a:p>
            <a:pPr algn="just"/>
            <a:r>
              <a:rPr lang="es-MX" dirty="0"/>
              <a:t>Malawi.</a:t>
            </a:r>
          </a:p>
          <a:p>
            <a:pPr algn="just"/>
            <a:r>
              <a:rPr lang="es-MX" dirty="0"/>
              <a:t>Mozambique.</a:t>
            </a:r>
          </a:p>
          <a:p>
            <a:pPr algn="just"/>
            <a:r>
              <a:rPr lang="es-MX" dirty="0"/>
              <a:t>Zimbabue</a:t>
            </a:r>
          </a:p>
          <a:p>
            <a:pPr algn="just"/>
            <a:r>
              <a:rPr lang="es-MX" dirty="0"/>
              <a:t>Madagascar.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ÁFRICA ORIENTAL</a:t>
            </a:r>
          </a:p>
        </p:txBody>
      </p:sp>
    </p:spTree>
    <p:extLst>
      <p:ext uri="{BB962C8B-B14F-4D97-AF65-F5344CB8AC3E}">
        <p14:creationId xmlns:p14="http://schemas.microsoft.com/office/powerpoint/2010/main" val="193403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1127" y="1481138"/>
            <a:ext cx="2930745" cy="4525962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/>
              <a:t>África meridional o del sur está compuesta por:</a:t>
            </a:r>
          </a:p>
          <a:p>
            <a:r>
              <a:rPr lang="es-MX" dirty="0"/>
              <a:t>Namibia.</a:t>
            </a:r>
          </a:p>
          <a:p>
            <a:r>
              <a:rPr lang="es-MX" dirty="0"/>
              <a:t>Botswana</a:t>
            </a:r>
          </a:p>
          <a:p>
            <a:r>
              <a:rPr lang="es-MX" dirty="0"/>
              <a:t>Sudáfrica.</a:t>
            </a:r>
          </a:p>
          <a:p>
            <a:r>
              <a:rPr lang="es-MX" dirty="0"/>
              <a:t>Lesoto.</a:t>
            </a:r>
          </a:p>
          <a:p>
            <a:r>
              <a:rPr lang="es-MX" dirty="0"/>
              <a:t>Swazilandia.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ÁFRICA MERIDIONAL</a:t>
            </a:r>
          </a:p>
        </p:txBody>
      </p:sp>
    </p:spTree>
    <p:extLst>
      <p:ext uri="{BB962C8B-B14F-4D97-AF65-F5344CB8AC3E}">
        <p14:creationId xmlns:p14="http://schemas.microsoft.com/office/powerpoint/2010/main" val="310615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Evalúa las oportunidades de negocio entre México y la región del Pacífico Asiático, Medio Oriente y África (PAMOA), de acuerdo al entorno económico, político y social y a la normatividad de los negocios internacionales.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Propósito de la Unidad de Aprendizaje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Geografía Física. Orohidrografía de África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92" y="1700808"/>
            <a:ext cx="61206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2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1.1.2 </a:t>
            </a:r>
            <a:r>
              <a:rPr lang="es-MX" dirty="0">
                <a:solidFill>
                  <a:schemeClr val="tx1"/>
                </a:solidFill>
              </a:rPr>
              <a:t>Aspectos Económicos. Densidad de población de África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81328"/>
            <a:ext cx="6552728" cy="452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2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12091"/>
            <a:ext cx="4038600" cy="3864055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12091"/>
            <a:ext cx="4038600" cy="4195200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A través de la Conferencia de Berlín de 1885, las principales potencias como Reino Unido, Francia, Portugal y Alemania hicieron el reparto territorial de África.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1.2 </a:t>
            </a:r>
            <a:r>
              <a:rPr lang="es-MX" sz="2800" dirty="0">
                <a:solidFill>
                  <a:schemeClr val="tx1"/>
                </a:solidFill>
              </a:rPr>
              <a:t>Colonialismo vs. Imperialismo. Condiciones históricas previas de los conflictos contemporáneos</a:t>
            </a:r>
          </a:p>
        </p:txBody>
      </p:sp>
    </p:spTree>
    <p:extLst>
      <p:ext uri="{BB962C8B-B14F-4D97-AF65-F5344CB8AC3E}">
        <p14:creationId xmlns:p14="http://schemas.microsoft.com/office/powerpoint/2010/main" val="214175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4038600" cy="4752528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Asia también vivió el colonialismo por parte del mundo occidental. Reino Unido, Francia. Holanda y España tuvieron colonias asiáticas. </a:t>
            </a:r>
          </a:p>
          <a:p>
            <a:pPr algn="just"/>
            <a:r>
              <a:rPr lang="es-MX" dirty="0"/>
              <a:t>El colonialismo asiático estuvo vigente hasta el siglo XX.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1.2 </a:t>
            </a:r>
            <a:r>
              <a:rPr lang="es-MX" dirty="0">
                <a:solidFill>
                  <a:schemeClr val="tx1"/>
                </a:solidFill>
              </a:rPr>
              <a:t>Colonialismo Europeo en Asia</a:t>
            </a:r>
          </a:p>
        </p:txBody>
      </p:sp>
    </p:spTree>
    <p:extLst>
      <p:ext uri="{BB962C8B-B14F-4D97-AF65-F5344CB8AC3E}">
        <p14:creationId xmlns:p14="http://schemas.microsoft.com/office/powerpoint/2010/main" val="15289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La Guerra de Corea enfrentó a Corea del Sur apoyada por los Estados Unidos y Corea del Norte soportada por la extinta URSS.</a:t>
            </a:r>
          </a:p>
          <a:p>
            <a:pPr algn="just"/>
            <a:r>
              <a:rPr lang="es-MX" dirty="0"/>
              <a:t>Fue producto de la Guerra Fría y duró de 1950 hasta 1953.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1.2.4 </a:t>
            </a:r>
            <a:r>
              <a:rPr lang="es-MX" dirty="0">
                <a:solidFill>
                  <a:schemeClr val="tx1"/>
                </a:solidFill>
              </a:rPr>
              <a:t>Guerra de Corea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493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5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/>
              <a:t>La guerra fue suspendida con un armisticio el 27 de julio de 1853.</a:t>
            </a:r>
          </a:p>
          <a:p>
            <a:pPr algn="just"/>
            <a:r>
              <a:rPr lang="es-MX" dirty="0"/>
              <a:t>Desde ese momento las dos Coreas se mantienen en conflicto.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6850"/>
            <a:ext cx="3312368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4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s-MX" sz="3500" dirty="0"/>
              <a:t>Unidad Temática I. Panorama General de la Región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5902" y="2204864"/>
            <a:ext cx="8229600" cy="2595744"/>
          </a:xfrm>
        </p:spPr>
        <p:txBody>
          <a:bodyPr/>
          <a:lstStyle/>
          <a:p>
            <a:pPr algn="just"/>
            <a:r>
              <a:rPr lang="es-MX" dirty="0"/>
              <a:t>Identifica los elementos que define el perfil del consumidor asiático y africano a partir de la información básica de la región.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Unidad </a:t>
            </a:r>
            <a:r>
              <a:rPr lang="es-MX"/>
              <a:t>de Competencia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es-MX" dirty="0"/>
              <a:t>Asia está conformada por seis regiones:</a:t>
            </a:r>
          </a:p>
          <a:p>
            <a:r>
              <a:rPr lang="es-MX" dirty="0"/>
              <a:t>Norte Asiático.</a:t>
            </a:r>
          </a:p>
          <a:p>
            <a:r>
              <a:rPr lang="es-MX" dirty="0"/>
              <a:t>Asia Central.</a:t>
            </a:r>
          </a:p>
          <a:p>
            <a:r>
              <a:rPr lang="es-MX" dirty="0"/>
              <a:t>Asia del Oeste.</a:t>
            </a:r>
          </a:p>
          <a:p>
            <a:r>
              <a:rPr lang="es-MX" dirty="0"/>
              <a:t>Asia del Este.</a:t>
            </a:r>
          </a:p>
          <a:p>
            <a:r>
              <a:rPr lang="es-MX" dirty="0"/>
              <a:t>Sur de Asia.</a:t>
            </a:r>
          </a:p>
          <a:p>
            <a:r>
              <a:rPr lang="es-MX" dirty="0"/>
              <a:t>Sureste Asiático.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Introducción al continente asiático (estudio por regiones)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3888432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4038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MX" dirty="0"/>
              <a:t>Asia Central está conformada por los siguientes Estados.</a:t>
            </a:r>
          </a:p>
          <a:p>
            <a:r>
              <a:rPr lang="es-MX" dirty="0"/>
              <a:t>Kazajistán.</a:t>
            </a:r>
          </a:p>
          <a:p>
            <a:r>
              <a:rPr lang="es-MX" dirty="0"/>
              <a:t>Uzbekistán</a:t>
            </a:r>
          </a:p>
          <a:p>
            <a:r>
              <a:rPr lang="es-MX" dirty="0"/>
              <a:t>Turkmenistán</a:t>
            </a:r>
          </a:p>
          <a:p>
            <a:r>
              <a:rPr lang="es-MX" dirty="0"/>
              <a:t>Kirguistán.</a:t>
            </a:r>
          </a:p>
          <a:p>
            <a:r>
              <a:rPr lang="es-MX" dirty="0"/>
              <a:t>Tayikistán</a:t>
            </a:r>
          </a:p>
          <a:p>
            <a:r>
              <a:rPr lang="es-MX" dirty="0"/>
              <a:t>Afganistán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ASIA CENTRAL</a:t>
            </a:r>
          </a:p>
        </p:txBody>
      </p:sp>
    </p:spTree>
    <p:extLst>
      <p:ext uri="{BB962C8B-B14F-4D97-AF65-F5344CB8AC3E}">
        <p14:creationId xmlns:p14="http://schemas.microsoft.com/office/powerpoint/2010/main" val="90878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4038600" cy="453650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es-MX" dirty="0"/>
              <a:t>Asia oriental está conformada por los siguientes Estados:</a:t>
            </a:r>
          </a:p>
          <a:p>
            <a:r>
              <a:rPr lang="es-MX" dirty="0"/>
              <a:t>Mongolia.</a:t>
            </a:r>
          </a:p>
          <a:p>
            <a:r>
              <a:rPr lang="es-MX" dirty="0"/>
              <a:t>China.</a:t>
            </a:r>
          </a:p>
          <a:p>
            <a:r>
              <a:rPr lang="es-MX" dirty="0"/>
              <a:t>Corea del Norte.</a:t>
            </a:r>
          </a:p>
          <a:p>
            <a:r>
              <a:rPr lang="es-MX" dirty="0"/>
              <a:t>Corea del Sur.</a:t>
            </a:r>
          </a:p>
          <a:p>
            <a:r>
              <a:rPr lang="es-MX" dirty="0"/>
              <a:t>Japón.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ASIA ORIENTAL</a:t>
            </a:r>
          </a:p>
        </p:txBody>
      </p:sp>
    </p:spTree>
    <p:extLst>
      <p:ext uri="{BB962C8B-B14F-4D97-AF65-F5344CB8AC3E}">
        <p14:creationId xmlns:p14="http://schemas.microsoft.com/office/powerpoint/2010/main" val="423241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12776"/>
            <a:ext cx="4038600" cy="460851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s-MX" dirty="0"/>
              <a:t>Asia meridional o el sur de Asia está conformada por los siguientes Estados:</a:t>
            </a:r>
          </a:p>
          <a:p>
            <a:r>
              <a:rPr lang="es-MX" dirty="0"/>
              <a:t>Pakistán.</a:t>
            </a:r>
          </a:p>
          <a:p>
            <a:r>
              <a:rPr lang="es-MX" dirty="0"/>
              <a:t>India.</a:t>
            </a:r>
          </a:p>
          <a:p>
            <a:r>
              <a:rPr lang="es-MX" dirty="0"/>
              <a:t>Nepal.</a:t>
            </a:r>
          </a:p>
          <a:p>
            <a:r>
              <a:rPr lang="es-MX" dirty="0"/>
              <a:t>Bután.</a:t>
            </a:r>
          </a:p>
          <a:p>
            <a:r>
              <a:rPr lang="es-MX" dirty="0"/>
              <a:t>Bangladesh.</a:t>
            </a:r>
          </a:p>
          <a:p>
            <a:r>
              <a:rPr lang="es-MX" dirty="0"/>
              <a:t>Sri Lanka.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ASIA MERIDIONAL</a:t>
            </a:r>
          </a:p>
        </p:txBody>
      </p:sp>
    </p:spTree>
    <p:extLst>
      <p:ext uri="{BB962C8B-B14F-4D97-AF65-F5344CB8AC3E}">
        <p14:creationId xmlns:p14="http://schemas.microsoft.com/office/powerpoint/2010/main" val="4018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84784"/>
            <a:ext cx="3312367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es-MX" dirty="0"/>
              <a:t>El sureste asiático está integrado por los siguientes países:</a:t>
            </a:r>
          </a:p>
          <a:p>
            <a:pPr algn="just"/>
            <a:r>
              <a:rPr lang="es-MX" dirty="0"/>
              <a:t>Birmania.</a:t>
            </a:r>
          </a:p>
          <a:p>
            <a:pPr algn="just"/>
            <a:r>
              <a:rPr lang="es-MX" dirty="0"/>
              <a:t>Tailandia.</a:t>
            </a:r>
          </a:p>
          <a:p>
            <a:pPr algn="just"/>
            <a:r>
              <a:rPr lang="es-MX" dirty="0"/>
              <a:t>Laos.</a:t>
            </a:r>
          </a:p>
          <a:p>
            <a:pPr algn="just"/>
            <a:r>
              <a:rPr lang="es-MX" dirty="0"/>
              <a:t>Camboya.</a:t>
            </a:r>
          </a:p>
          <a:p>
            <a:pPr algn="just"/>
            <a:r>
              <a:rPr lang="es-MX" dirty="0"/>
              <a:t>Vietnam</a:t>
            </a:r>
          </a:p>
          <a:p>
            <a:pPr algn="just"/>
            <a:r>
              <a:rPr lang="es-MX" dirty="0"/>
              <a:t>Singapur.</a:t>
            </a:r>
          </a:p>
          <a:p>
            <a:pPr algn="just"/>
            <a:r>
              <a:rPr lang="es-MX" dirty="0"/>
              <a:t>Indonesia.</a:t>
            </a:r>
          </a:p>
          <a:p>
            <a:pPr algn="just"/>
            <a:r>
              <a:rPr lang="es-MX" dirty="0"/>
              <a:t>Malasia.</a:t>
            </a:r>
          </a:p>
          <a:p>
            <a:pPr algn="just"/>
            <a:r>
              <a:rPr lang="es-MX" dirty="0"/>
              <a:t>Indonesia.</a:t>
            </a:r>
          </a:p>
          <a:p>
            <a:pPr algn="just"/>
            <a:r>
              <a:rPr lang="es-MX" dirty="0"/>
              <a:t>Filipinas.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1.1.1 </a:t>
            </a:r>
            <a:r>
              <a:rPr lang="es-MX" dirty="0">
                <a:solidFill>
                  <a:schemeClr val="tx1"/>
                </a:solidFill>
              </a:rPr>
              <a:t>SURESTE ASIÁTICO</a:t>
            </a:r>
          </a:p>
        </p:txBody>
      </p:sp>
    </p:spTree>
    <p:extLst>
      <p:ext uri="{BB962C8B-B14F-4D97-AF65-F5344CB8AC3E}">
        <p14:creationId xmlns:p14="http://schemas.microsoft.com/office/powerpoint/2010/main" val="938544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711</Words>
  <Application>Microsoft Office PowerPoint</Application>
  <PresentationFormat>Presentación en pantalla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Lucida Sans Unicode</vt:lpstr>
      <vt:lpstr>Verdana</vt:lpstr>
      <vt:lpstr>Wingdings 2</vt:lpstr>
      <vt:lpstr>Wingdings 3</vt:lpstr>
      <vt:lpstr>Concurrencia</vt:lpstr>
      <vt:lpstr>Estudios Regionales del Pacífico Asiático, Medio Oriente y África</vt:lpstr>
      <vt:lpstr>Propósito de la Unidad de Aprendizaje</vt:lpstr>
      <vt:lpstr>Unidad Temática I. Panorama General de la Región</vt:lpstr>
      <vt:lpstr>Unidad de Competencia</vt:lpstr>
      <vt:lpstr>1.1.1 Introducción al continente asiático (estudio por regiones)</vt:lpstr>
      <vt:lpstr>1.1.1 ASIA CENTRAL</vt:lpstr>
      <vt:lpstr>1.1.1 ASIA ORIENTAL</vt:lpstr>
      <vt:lpstr>1.1.1 ASIA MERIDIONAL</vt:lpstr>
      <vt:lpstr>1.1.1 SURESTE ASIÁTICO</vt:lpstr>
      <vt:lpstr>1.1.1 ASIA OCCIDENTAL</vt:lpstr>
      <vt:lpstr>1.1.1 ASIA SEPTENTRIONAL</vt:lpstr>
      <vt:lpstr>1.1.1 Geografía Física. Orohidrografía de Asia</vt:lpstr>
      <vt:lpstr>1.1.1 Aspectos Económicos. Densidad de población</vt:lpstr>
      <vt:lpstr>1.1.2 Introducción al Continente Africano ( estudio por regiones)</vt:lpstr>
      <vt:lpstr>1.1.2 ÁFRICA SEPTENTRIONAL</vt:lpstr>
      <vt:lpstr>1.1.2 ÁFRICA CENTRAL</vt:lpstr>
      <vt:lpstr>1.1.2 ÁFRICA OCCIDENTAL</vt:lpstr>
      <vt:lpstr>1.1.2 ÁFRICA ORIENTAL</vt:lpstr>
      <vt:lpstr>1.1.2 ÁFRICA MERIDIONAL</vt:lpstr>
      <vt:lpstr>1.1.2 Geografía Física. Orohidrografía de África</vt:lpstr>
      <vt:lpstr>1.1.2 Aspectos Económicos. Densidad de población de África</vt:lpstr>
      <vt:lpstr>1.2 Colonialismo vs. Imperialismo. Condiciones históricas previas de los conflictos contemporáneos</vt:lpstr>
      <vt:lpstr>1.2 Colonialismo Europeo en Asia</vt:lpstr>
      <vt:lpstr>1.2.4 Guerra de Corea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Regionales del Pacífico Asiático, Medio Oriente y África</dc:title>
  <dc:creator>SATELLITE</dc:creator>
  <cp:lastModifiedBy>Cirilo Juarez Celestino</cp:lastModifiedBy>
  <cp:revision>17</cp:revision>
  <dcterms:created xsi:type="dcterms:W3CDTF">2017-09-20T22:07:25Z</dcterms:created>
  <dcterms:modified xsi:type="dcterms:W3CDTF">2018-06-11T22:46:19Z</dcterms:modified>
</cp:coreProperties>
</file>