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4" r:id="rId6"/>
    <p:sldId id="279" r:id="rId7"/>
    <p:sldId id="275" r:id="rId8"/>
    <p:sldId id="277" r:id="rId9"/>
    <p:sldId id="283" r:id="rId10"/>
    <p:sldId id="284" r:id="rId11"/>
    <p:sldId id="285" r:id="rId12"/>
    <p:sldId id="286" r:id="rId13"/>
    <p:sldId id="288" r:id="rId14"/>
    <p:sldId id="280" r:id="rId15"/>
    <p:sldId id="282" r:id="rId16"/>
    <p:sldId id="281" r:id="rId17"/>
    <p:sldId id="266" r:id="rId18"/>
    <p:sldId id="267" r:id="rId19"/>
    <p:sldId id="268" r:id="rId20"/>
    <p:sldId id="270" r:id="rId21"/>
    <p:sldId id="269" r:id="rId22"/>
    <p:sldId id="271"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036222AE-B5BE-44A5-96F4-C13679CAC916}" type="datetimeFigureOut">
              <a:rPr lang="es-MX" smtClean="0"/>
              <a:pPr/>
              <a:t>05/06/2018</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FBF85D2-4FE0-4634-8DC8-7654E467651B}" type="slidenum">
              <a:rPr lang="es-MX" smtClean="0"/>
              <a:pPr/>
              <a:t>‹Nº›</a:t>
            </a:fld>
            <a:endParaRPr lang="es-MX"/>
          </a:p>
        </p:txBody>
      </p:sp>
    </p:spTree>
    <p:extLst>
      <p:ext uri="{BB962C8B-B14F-4D97-AF65-F5344CB8AC3E}">
        <p14:creationId xmlns:p14="http://schemas.microsoft.com/office/powerpoint/2010/main" val="234497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68451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3478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5" name="4 Marcador de pie de página"/>
          <p:cNvSpPr>
            <a:spLocks noGrp="1"/>
          </p:cNvSpPr>
          <p:nvPr>
            <p:ph type="ftr" sz="quarter" idx="11"/>
          </p:nvPr>
        </p:nvSpPr>
        <p:spPr/>
        <p:txBody>
          <a:bodyPr/>
          <a:lstStyle/>
          <a:p>
            <a:endParaRPr lang="es-MX">
              <a:solidFill>
                <a:prstClr val="black"/>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35588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5" name="4 Marcador de pie de página"/>
          <p:cNvSpPr>
            <a:spLocks noGrp="1"/>
          </p:cNvSpPr>
          <p:nvPr>
            <p:ph type="ftr" sz="quarter" idx="11"/>
          </p:nvPr>
        </p:nvSpPr>
        <p:spPr/>
        <p:txBody>
          <a:bodyPr/>
          <a:lstStyle/>
          <a:p>
            <a:endParaRPr lang="es-MX">
              <a:solidFill>
                <a:prstClr val="white"/>
              </a:solidFill>
            </a:endParaRPr>
          </a:p>
        </p:txBody>
      </p:sp>
      <p:sp>
        <p:nvSpPr>
          <p:cNvPr id="6" name="5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7294089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6" name="5 Marcador de pie de página"/>
          <p:cNvSpPr>
            <a:spLocks noGrp="1"/>
          </p:cNvSpPr>
          <p:nvPr>
            <p:ph type="ftr" sz="quarter" idx="11"/>
          </p:nvPr>
        </p:nvSpPr>
        <p:spPr/>
        <p:txBody>
          <a:bodyPr/>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41475893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8" name="7 Marcador de pie de página"/>
          <p:cNvSpPr>
            <a:spLocks noGrp="1"/>
          </p:cNvSpPr>
          <p:nvPr>
            <p:ph type="ftr" sz="quarter" idx="11"/>
          </p:nvPr>
        </p:nvSpPr>
        <p:spPr/>
        <p:txBody>
          <a:bodyPr/>
          <a:lstStyle/>
          <a:p>
            <a:endParaRPr lang="es-MX">
              <a:solidFill>
                <a:prstClr val="black"/>
              </a:solidFill>
            </a:endParaRPr>
          </a:p>
        </p:txBody>
      </p:sp>
      <p:sp>
        <p:nvSpPr>
          <p:cNvPr id="9" name="8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832053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36222AE-B5BE-44A5-96F4-C13679CAC916}" type="datetimeFigureOut">
              <a:rPr lang="es-MX" smtClean="0">
                <a:solidFill>
                  <a:prstClr val="white"/>
                </a:solidFill>
              </a:rPr>
              <a:pPr/>
              <a:t>05/06/2018</a:t>
            </a:fld>
            <a:endParaRPr lang="es-MX">
              <a:solidFill>
                <a:prstClr val="white"/>
              </a:solidFill>
            </a:endParaRPr>
          </a:p>
        </p:txBody>
      </p:sp>
      <p:sp>
        <p:nvSpPr>
          <p:cNvPr id="4" name="3 Marcador de pie de página"/>
          <p:cNvSpPr>
            <a:spLocks noGrp="1"/>
          </p:cNvSpPr>
          <p:nvPr>
            <p:ph type="ftr" sz="quarter" idx="11"/>
          </p:nvPr>
        </p:nvSpPr>
        <p:spPr/>
        <p:txBody>
          <a:bodyPr/>
          <a:lstStyle/>
          <a:p>
            <a:endParaRPr lang="es-MX">
              <a:solidFill>
                <a:prstClr val="white"/>
              </a:solidFill>
            </a:endParaRPr>
          </a:p>
        </p:txBody>
      </p:sp>
      <p:sp>
        <p:nvSpPr>
          <p:cNvPr id="5" name="4 Marcador de número de diapositiva"/>
          <p:cNvSpPr>
            <a:spLocks noGrp="1"/>
          </p:cNvSpPr>
          <p:nvPr>
            <p:ph type="sldNum" sz="quarter" idx="12"/>
          </p:nvPr>
        </p:nvSpPr>
        <p:spPr/>
        <p:txBody>
          <a:bodyPr/>
          <a:lstStyle/>
          <a:p>
            <a:fld id="{5FBF85D2-4FE0-4634-8DC8-7654E467651B}" type="slidenum">
              <a:rPr lang="es-MX" smtClean="0">
                <a:solidFill>
                  <a:prstClr val="white"/>
                </a:solidFill>
              </a:rPr>
              <a:pPr/>
              <a:t>‹Nº›</a:t>
            </a:fld>
            <a:endParaRPr lang="es-MX">
              <a:solidFill>
                <a:prstClr val="white"/>
              </a:solidFill>
            </a:endParaRPr>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extLst>
      <p:ext uri="{BB962C8B-B14F-4D97-AF65-F5344CB8AC3E}">
        <p14:creationId xmlns:p14="http://schemas.microsoft.com/office/powerpoint/2010/main" val="110262531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3" name="2 Marcador de pie de página"/>
          <p:cNvSpPr>
            <a:spLocks noGrp="1"/>
          </p:cNvSpPr>
          <p:nvPr>
            <p:ph type="ftr" sz="quarter" idx="11"/>
          </p:nvPr>
        </p:nvSpPr>
        <p:spPr/>
        <p:txBody>
          <a:bodyPr/>
          <a:lstStyle/>
          <a:p>
            <a:endParaRPr lang="es-MX">
              <a:solidFill>
                <a:prstClr val="black"/>
              </a:solidFill>
            </a:endParaRPr>
          </a:p>
        </p:txBody>
      </p:sp>
      <p:sp>
        <p:nvSpPr>
          <p:cNvPr id="4" name="3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34254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036222AE-B5BE-44A5-96F4-C13679CAC916}" type="datetimeFigureOut">
              <a:rPr lang="es-MX" smtClean="0">
                <a:solidFill>
                  <a:prstClr val="black"/>
                </a:solidFill>
              </a:rPr>
              <a:pPr/>
              <a:t>05/06/2018</a:t>
            </a:fld>
            <a:endParaRPr lang="es-MX">
              <a:solidFill>
                <a:prstClr val="black"/>
              </a:solidFill>
            </a:endParaRPr>
          </a:p>
        </p:txBody>
      </p:sp>
      <p:sp>
        <p:nvSpPr>
          <p:cNvPr id="6" name="5 Marcador de pie de página"/>
          <p:cNvSpPr>
            <a:spLocks noGrp="1"/>
          </p:cNvSpPr>
          <p:nvPr>
            <p:ph type="ftr" sz="quarter" idx="11"/>
          </p:nvPr>
        </p:nvSpPr>
        <p:spPr/>
        <p:txBody>
          <a:bodyPr/>
          <a:lstStyle/>
          <a:p>
            <a:endParaRPr lang="es-MX">
              <a:solidFill>
                <a:prstClr val="black"/>
              </a:solidFill>
            </a:endParaRPr>
          </a:p>
        </p:txBody>
      </p:sp>
      <p:sp>
        <p:nvSpPr>
          <p:cNvPr id="7" name="6 Marcador de número de diapositiva"/>
          <p:cNvSpPr>
            <a:spLocks noGrp="1"/>
          </p:cNvSpPr>
          <p:nvPr>
            <p:ph type="sldNum" sz="quarter" idx="12"/>
          </p:nvPr>
        </p:nvSpPr>
        <p:spPr/>
        <p:txBody>
          <a:bodyPr/>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1522538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036222AE-B5BE-44A5-96F4-C13679CAC916}" type="datetimeFigureOut">
              <a:rPr lang="es-MX" smtClean="0">
                <a:solidFill>
                  <a:prstClr val="white"/>
                </a:solidFill>
              </a:rPr>
              <a:pPr/>
              <a:t>05/06/2018</a:t>
            </a:fld>
            <a:endParaRPr lang="es-MX">
              <a:solidFill>
                <a:prstClr val="white"/>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FBF85D2-4FE0-4634-8DC8-7654E467651B}" type="slidenum">
              <a:rPr lang="es-MX" smtClean="0">
                <a:solidFill>
                  <a:prstClr val="white"/>
                </a:solidFill>
              </a:rPr>
              <a:pPr/>
              <a:t>‹Nº›</a:t>
            </a:fld>
            <a:endParaRPr lang="es-MX">
              <a:solidFill>
                <a:prstClr val="white"/>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6897455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36222AE-B5BE-44A5-96F4-C13679CAC916}" type="datetimeFigureOut">
              <a:rPr lang="es-MX" smtClean="0">
                <a:solidFill>
                  <a:prstClr val="black"/>
                </a:solidFill>
              </a:rPr>
              <a:pPr/>
              <a:t>05/06/2018</a:t>
            </a:fld>
            <a:endParaRPr lang="es-MX">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BF85D2-4FE0-4634-8DC8-7654E467651B}"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1013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1" y="1832234"/>
            <a:ext cx="7772400" cy="1986367"/>
          </a:xfrm>
        </p:spPr>
        <p:txBody>
          <a:bodyPr>
            <a:normAutofit/>
          </a:bodyPr>
          <a:lstStyle/>
          <a:p>
            <a:r>
              <a:rPr lang="es-MX" sz="4000" dirty="0"/>
              <a:t>Estudios Regionales del Pacífico Asiático, Medio Oriente y África</a:t>
            </a:r>
          </a:p>
        </p:txBody>
      </p:sp>
      <p:sp>
        <p:nvSpPr>
          <p:cNvPr id="3" name="2 Subtítulo"/>
          <p:cNvSpPr>
            <a:spLocks noGrp="1"/>
          </p:cNvSpPr>
          <p:nvPr>
            <p:ph type="subTitle" idx="1"/>
          </p:nvPr>
        </p:nvSpPr>
        <p:spPr/>
        <p:txBody>
          <a:bodyPr/>
          <a:lstStyle/>
          <a:p>
            <a:endParaRPr lang="es-MX" dirty="0"/>
          </a:p>
          <a:p>
            <a:r>
              <a:rPr lang="es-MX" dirty="0"/>
              <a:t>Mtro. Luis Julián </a:t>
            </a:r>
            <a:r>
              <a:rPr lang="es-MX" dirty="0" err="1"/>
              <a:t>Mireles</a:t>
            </a:r>
            <a:r>
              <a:rPr lang="es-MX" dirty="0"/>
              <a:t> Romero</a:t>
            </a:r>
          </a:p>
        </p:txBody>
      </p:sp>
      <p:pic>
        <p:nvPicPr>
          <p:cNvPr id="1026" name="Picture 2" descr="C:\Users\Julian\Desktop\images (1).jpg"/>
          <p:cNvPicPr>
            <a:picLocks noChangeAspect="1" noChangeArrowheads="1"/>
          </p:cNvPicPr>
          <p:nvPr/>
        </p:nvPicPr>
        <p:blipFill>
          <a:blip r:embed="rId2" cstate="print"/>
          <a:srcRect/>
          <a:stretch>
            <a:fillRect/>
          </a:stretch>
        </p:blipFill>
        <p:spPr bwMode="auto">
          <a:xfrm>
            <a:off x="7358082" y="357166"/>
            <a:ext cx="1357322" cy="1285860"/>
          </a:xfrm>
          <a:prstGeom prst="rect">
            <a:avLst/>
          </a:prstGeom>
          <a:noFill/>
        </p:spPr>
      </p:pic>
      <p:pic>
        <p:nvPicPr>
          <p:cNvPr id="1027" name="Picture 3" descr="C:\Users\Julian\Desktop\images.jpg"/>
          <p:cNvPicPr>
            <a:picLocks noChangeAspect="1" noChangeArrowheads="1"/>
          </p:cNvPicPr>
          <p:nvPr/>
        </p:nvPicPr>
        <p:blipFill>
          <a:blip r:embed="rId3" cstate="print"/>
          <a:srcRect/>
          <a:stretch>
            <a:fillRect/>
          </a:stretch>
        </p:blipFill>
        <p:spPr bwMode="auto">
          <a:xfrm>
            <a:off x="642911" y="214290"/>
            <a:ext cx="1143008" cy="1643074"/>
          </a:xfrm>
          <a:prstGeom prst="rect">
            <a:avLst/>
          </a:prstGeom>
          <a:noFill/>
        </p:spPr>
      </p:pic>
      <p:sp>
        <p:nvSpPr>
          <p:cNvPr id="6" name="5 CuadroTexto"/>
          <p:cNvSpPr txBox="1"/>
          <p:nvPr/>
        </p:nvSpPr>
        <p:spPr>
          <a:xfrm>
            <a:off x="1285852" y="785794"/>
            <a:ext cx="6786610" cy="1046440"/>
          </a:xfrm>
          <a:prstGeom prst="rect">
            <a:avLst/>
          </a:prstGeom>
          <a:noFill/>
        </p:spPr>
        <p:txBody>
          <a:bodyPr wrap="square" rtlCol="0">
            <a:spAutoFit/>
          </a:bodyPr>
          <a:lstStyle/>
          <a:p>
            <a:pPr algn="ctr"/>
            <a:r>
              <a:rPr lang="es-MX" sz="2200" b="1" dirty="0">
                <a:solidFill>
                  <a:prstClr val="black"/>
                </a:solidFill>
              </a:rPr>
              <a:t>Instituto Politécnico Nacional</a:t>
            </a:r>
          </a:p>
          <a:p>
            <a:pPr algn="ctr"/>
            <a:r>
              <a:rPr lang="es-MX" sz="2000" b="1" dirty="0">
                <a:solidFill>
                  <a:prstClr val="black"/>
                </a:solidFill>
              </a:rPr>
              <a:t>Escuela Superior de Comercio y Administración</a:t>
            </a:r>
          </a:p>
          <a:p>
            <a:pPr algn="ctr"/>
            <a:r>
              <a:rPr lang="es-MX" dirty="0">
                <a:solidFill>
                  <a:prstClr val="black"/>
                </a:solidFill>
              </a:rPr>
              <a:t>Lic. Negocios Internacionales</a:t>
            </a:r>
          </a:p>
        </p:txBody>
      </p:sp>
    </p:spTree>
    <p:extLst>
      <p:ext uri="{BB962C8B-B14F-4D97-AF65-F5344CB8AC3E}">
        <p14:creationId xmlns:p14="http://schemas.microsoft.com/office/powerpoint/2010/main" val="3818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a:solidFill>
                  <a:schemeClr val="tx1"/>
                </a:solidFill>
              </a:rPr>
              <a:t>Fundación</a:t>
            </a:r>
          </a:p>
        </p:txBody>
      </p:sp>
      <p:sp>
        <p:nvSpPr>
          <p:cNvPr id="3" name="Content Placeholder 2"/>
          <p:cNvSpPr>
            <a:spLocks noGrp="1"/>
          </p:cNvSpPr>
          <p:nvPr>
            <p:ph idx="4294967295"/>
          </p:nvPr>
        </p:nvSpPr>
        <p:spPr>
          <a:xfrm>
            <a:off x="457200" y="1556792"/>
            <a:ext cx="8229600" cy="4525962"/>
          </a:xfrm>
        </p:spPr>
        <p:txBody>
          <a:bodyPr>
            <a:normAutofit/>
          </a:bodyPr>
          <a:lstStyle/>
          <a:p>
            <a:pPr algn="just"/>
            <a:r>
              <a:rPr lang="es-MX" dirty="0"/>
              <a:t>La Declaración de Bangkok del 8 de agosto de 1967 es un documento breve que promueve la cooperación regional en diversos campos en un sentido amplio, y no contiene un ambicioso proyecto de objetivos supranacionales. </a:t>
            </a:r>
            <a:br>
              <a:rPr lang="es-MX" dirty="0"/>
            </a:br>
            <a:r>
              <a:rPr lang="es-MX" dirty="0"/>
              <a:t/>
            </a:r>
            <a:br>
              <a:rPr lang="es-MX" dirty="0"/>
            </a:br>
            <a:endParaRPr lang="es-MX" dirty="0"/>
          </a:p>
        </p:txBody>
      </p:sp>
    </p:spTree>
    <p:extLst>
      <p:ext uri="{BB962C8B-B14F-4D97-AF65-F5344CB8AC3E}">
        <p14:creationId xmlns:p14="http://schemas.microsoft.com/office/powerpoint/2010/main" val="133506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63688" y="13819"/>
            <a:ext cx="7380312" cy="822893"/>
          </a:xfrm>
        </p:spPr>
        <p:txBody>
          <a:bodyPr/>
          <a:lstStyle/>
          <a:p>
            <a:pPr algn="ctr"/>
            <a:r>
              <a:rPr lang="es-MX" dirty="0">
                <a:solidFill>
                  <a:schemeClr val="tx1"/>
                </a:solidFill>
              </a:rPr>
              <a:t>Declaración de Bangkok</a:t>
            </a:r>
          </a:p>
        </p:txBody>
      </p:sp>
      <p:sp>
        <p:nvSpPr>
          <p:cNvPr id="2" name="1 Marcador de contenido"/>
          <p:cNvSpPr>
            <a:spLocks noGrp="1"/>
          </p:cNvSpPr>
          <p:nvPr>
            <p:ph idx="4294967295"/>
          </p:nvPr>
        </p:nvSpPr>
        <p:spPr>
          <a:xfrm>
            <a:off x="0" y="836712"/>
            <a:ext cx="8964488" cy="5688632"/>
          </a:xfrm>
        </p:spPr>
        <p:txBody>
          <a:bodyPr>
            <a:noAutofit/>
          </a:bodyPr>
          <a:lstStyle/>
          <a:p>
            <a:r>
              <a:rPr lang="es-MX" sz="2400" dirty="0"/>
              <a:t>La Declaración establece que los objetivos y propósitos de ASEAN son : </a:t>
            </a:r>
            <a:br>
              <a:rPr lang="es-MX" sz="2400" dirty="0"/>
            </a:br>
            <a:r>
              <a:rPr lang="es-MX" sz="2400" dirty="0"/>
              <a:t>1.acelerar el crecimiento económico, el progreso social </a:t>
            </a:r>
            <a:r>
              <a:rPr lang="es-MX" sz="2400" dirty="0" smtClean="0"/>
              <a:t>y </a:t>
            </a:r>
            <a:r>
              <a:rPr lang="es-MX" sz="2400" dirty="0"/>
              <a:t>el desarrollo cultural de la región,</a:t>
            </a:r>
            <a:br>
              <a:rPr lang="es-MX" sz="2400" dirty="0"/>
            </a:br>
            <a:r>
              <a:rPr lang="es-MX" sz="2400" dirty="0"/>
              <a:t>2. promover la paz y la estabilidad regionales, </a:t>
            </a:r>
            <a:br>
              <a:rPr lang="es-MX" sz="2400" dirty="0"/>
            </a:br>
            <a:r>
              <a:rPr lang="es-MX" sz="2400" dirty="0"/>
              <a:t>3.promover la colaboración activa y la mutua asistencia, </a:t>
            </a:r>
            <a:br>
              <a:rPr lang="es-MX" sz="2400" dirty="0"/>
            </a:br>
            <a:r>
              <a:rPr lang="es-MX" sz="2400" dirty="0"/>
              <a:t>4.proveer asistencia unos a otros,</a:t>
            </a:r>
            <a:br>
              <a:rPr lang="es-MX" sz="2400" dirty="0"/>
            </a:br>
            <a:r>
              <a:rPr lang="es-MX" sz="2400" dirty="0"/>
              <a:t>5. colaborar más efectivamente para una mayor </a:t>
            </a:r>
            <a:r>
              <a:rPr lang="es-MX" sz="2400" dirty="0" smtClean="0"/>
              <a:t>  utilización </a:t>
            </a:r>
            <a:r>
              <a:rPr lang="es-MX" sz="2400" dirty="0"/>
              <a:t>de sus agriculturas e industrias, </a:t>
            </a:r>
            <a:br>
              <a:rPr lang="es-MX" sz="2400" dirty="0"/>
            </a:br>
            <a:r>
              <a:rPr lang="es-MX" sz="2400" dirty="0"/>
              <a:t>6. promover estudios sobre el Sudeste asiático, </a:t>
            </a:r>
            <a:br>
              <a:rPr lang="es-MX" sz="2400" dirty="0"/>
            </a:br>
            <a:r>
              <a:rPr lang="es-MX" sz="2400" dirty="0"/>
              <a:t>7.mantener una cooperación próxima y benéfica con organizaciones internacionales y regionales existentes con similares objetivos y propósitos, y explorar todos los caminos para una cooperación aún mayor entre ellas mismas.</a:t>
            </a:r>
          </a:p>
        </p:txBody>
      </p:sp>
    </p:spTree>
    <p:extLst>
      <p:ext uri="{BB962C8B-B14F-4D97-AF65-F5344CB8AC3E}">
        <p14:creationId xmlns:p14="http://schemas.microsoft.com/office/powerpoint/2010/main" val="28839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043608" y="2204864"/>
            <a:ext cx="3024336" cy="3317180"/>
          </a:xfrm>
          <a:prstGeom prst="rect">
            <a:avLst/>
          </a:prstGeom>
        </p:spPr>
      </p:pic>
      <p:sp>
        <p:nvSpPr>
          <p:cNvPr id="3" name="2 Marcador de contenido"/>
          <p:cNvSpPr>
            <a:spLocks noGrp="1"/>
          </p:cNvSpPr>
          <p:nvPr>
            <p:ph sz="half" idx="2"/>
          </p:nvPr>
        </p:nvSpPr>
        <p:spPr/>
        <p:txBody>
          <a:bodyPr/>
          <a:lstStyle/>
          <a:p>
            <a:pPr algn="just"/>
            <a:r>
              <a:rPr lang="es-MX" dirty="0"/>
              <a:t>ASEAN +3 integra a los Estados de: China, Japón y Corea del Sur.</a:t>
            </a:r>
          </a:p>
        </p:txBody>
      </p:sp>
      <p:sp>
        <p:nvSpPr>
          <p:cNvPr id="2" name="Title 1"/>
          <p:cNvSpPr>
            <a:spLocks noGrp="1"/>
          </p:cNvSpPr>
          <p:nvPr>
            <p:ph type="title"/>
          </p:nvPr>
        </p:nvSpPr>
        <p:spPr/>
        <p:txBody>
          <a:bodyPr/>
          <a:lstStyle/>
          <a:p>
            <a:pPr algn="ctr"/>
            <a:r>
              <a:rPr lang="es-MX" dirty="0">
                <a:solidFill>
                  <a:schemeClr val="tx1"/>
                </a:solidFill>
              </a:rPr>
              <a:t>ASEAN +3</a:t>
            </a:r>
          </a:p>
        </p:txBody>
      </p:sp>
    </p:spTree>
    <p:extLst>
      <p:ext uri="{BB962C8B-B14F-4D97-AF65-F5344CB8AC3E}">
        <p14:creationId xmlns:p14="http://schemas.microsoft.com/office/powerpoint/2010/main" val="301385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a:solidFill>
                  <a:schemeClr val="tx1"/>
                </a:solidFill>
              </a:rPr>
              <a:t>Cifras económicas de ASEAN</a:t>
            </a:r>
          </a:p>
        </p:txBody>
      </p:sp>
      <p:pic>
        <p:nvPicPr>
          <p:cNvPr id="4" name="Content Placeholder 3"/>
          <p:cNvPicPr>
            <a:picLocks noGrp="1" noChangeAspect="1"/>
          </p:cNvPicPr>
          <p:nvPr>
            <p:ph idx="4294967295"/>
          </p:nvPr>
        </p:nvPicPr>
        <p:blipFill rotWithShape="1">
          <a:blip r:embed="rId2"/>
          <a:srcRect t="12106" r="2249" b="5924"/>
          <a:stretch/>
        </p:blipFill>
        <p:spPr>
          <a:xfrm>
            <a:off x="1012031" y="1772816"/>
            <a:ext cx="7119938" cy="4627562"/>
          </a:xfrm>
          <a:prstGeom prst="rect">
            <a:avLst/>
          </a:prstGeom>
        </p:spPr>
      </p:pic>
    </p:spTree>
    <p:extLst>
      <p:ext uri="{BB962C8B-B14F-4D97-AF65-F5344CB8AC3E}">
        <p14:creationId xmlns:p14="http://schemas.microsoft.com/office/powerpoint/2010/main" val="14411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dirty="0">
                <a:solidFill>
                  <a:schemeClr val="tx1"/>
                </a:solidFill>
              </a:rPr>
              <a:t>2.1.5. Cuenca del Pacífico</a:t>
            </a:r>
          </a:p>
        </p:txBody>
      </p:sp>
      <p:sp>
        <p:nvSpPr>
          <p:cNvPr id="2" name="1 Marcador de contenido"/>
          <p:cNvSpPr>
            <a:spLocks noGrp="1"/>
          </p:cNvSpPr>
          <p:nvPr>
            <p:ph idx="4294967295"/>
          </p:nvPr>
        </p:nvSpPr>
        <p:spPr>
          <a:xfrm>
            <a:off x="457875" y="1700808"/>
            <a:ext cx="8229600" cy="4525962"/>
          </a:xfrm>
        </p:spPr>
        <p:txBody>
          <a:bodyPr>
            <a:normAutofit/>
          </a:bodyPr>
          <a:lstStyle/>
          <a:p>
            <a:pPr algn="just"/>
            <a:r>
              <a:rPr lang="es-MX" dirty="0"/>
              <a:t>La Cuenca del Pacífico constituye un nuevo centro de poder económico mundial y es la región más vasta del mundo. Constituida por 47 países y regiones.</a:t>
            </a:r>
          </a:p>
          <a:p>
            <a:pPr algn="just"/>
            <a:r>
              <a:rPr lang="es-MX" dirty="0"/>
              <a:t>Su comercio exterior representa 48% del internacional.</a:t>
            </a:r>
          </a:p>
          <a:p>
            <a:pPr algn="just"/>
            <a:r>
              <a:rPr lang="es-MX" dirty="0"/>
              <a:t>Ingreso per cápita fluctúa entre 500 y 23 000 dólares anuales.</a:t>
            </a:r>
          </a:p>
        </p:txBody>
      </p:sp>
    </p:spTree>
    <p:extLst>
      <p:ext uri="{BB962C8B-B14F-4D97-AF65-F5344CB8AC3E}">
        <p14:creationId xmlns:p14="http://schemas.microsoft.com/office/powerpoint/2010/main" val="103505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algn="just"/>
            <a:r>
              <a:rPr lang="es-MX" dirty="0"/>
              <a:t>La Cuenca del Pacífico está conformado por los siguientes Estados: Canadá, Estados Unidos, México, Guatemala, Costa Rica, Nicaragua, El Salvador, Panamá, Colombia, Ecuador, Perú, Chile, Rusia, China, Japón, Corea el Norte, Corea del Sur, Filipinas, Vietnam, Camboya, Malasia, Singapur, Brunéi, Indonesia, Australia, Nueva Zelanda.</a:t>
            </a:r>
          </a:p>
        </p:txBody>
      </p:sp>
      <p:pic>
        <p:nvPicPr>
          <p:cNvPr id="7" name="Content Placeholder 6"/>
          <p:cNvPicPr>
            <a:picLocks noGrp="1" noChangeAspect="1"/>
          </p:cNvPicPr>
          <p:nvPr>
            <p:ph sz="half" idx="2"/>
          </p:nvPr>
        </p:nvPicPr>
        <p:blipFill>
          <a:blip r:embed="rId2"/>
          <a:stretch>
            <a:fillRect/>
          </a:stretch>
        </p:blipFill>
        <p:spPr>
          <a:xfrm>
            <a:off x="5238750" y="1988840"/>
            <a:ext cx="3448050" cy="3456384"/>
          </a:xfrm>
          <a:prstGeom prst="rect">
            <a:avLst/>
          </a:prstGeom>
        </p:spPr>
      </p:pic>
      <p:sp>
        <p:nvSpPr>
          <p:cNvPr id="4" name="Title 3"/>
          <p:cNvSpPr>
            <a:spLocks noGrp="1"/>
          </p:cNvSpPr>
          <p:nvPr>
            <p:ph type="title"/>
          </p:nvPr>
        </p:nvSpPr>
        <p:spPr/>
        <p:txBody>
          <a:bodyPr/>
          <a:lstStyle/>
          <a:p>
            <a:pPr algn="ctr"/>
            <a:r>
              <a:rPr lang="es-MX" dirty="0">
                <a:solidFill>
                  <a:schemeClr val="tx1"/>
                </a:solidFill>
              </a:rPr>
              <a:t>Estados miembros</a:t>
            </a:r>
          </a:p>
        </p:txBody>
      </p:sp>
    </p:spTree>
    <p:extLst>
      <p:ext uri="{BB962C8B-B14F-4D97-AF65-F5344CB8AC3E}">
        <p14:creationId xmlns:p14="http://schemas.microsoft.com/office/powerpoint/2010/main" val="339577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MX" dirty="0">
                <a:solidFill>
                  <a:schemeClr val="tx1"/>
                </a:solidFill>
              </a:rPr>
              <a:t>Fines de la Cuenca del Pacífico</a:t>
            </a:r>
          </a:p>
        </p:txBody>
      </p:sp>
      <p:sp>
        <p:nvSpPr>
          <p:cNvPr id="2" name="1 Marcador de contenido"/>
          <p:cNvSpPr>
            <a:spLocks noGrp="1"/>
          </p:cNvSpPr>
          <p:nvPr>
            <p:ph idx="4294967295"/>
          </p:nvPr>
        </p:nvSpPr>
        <p:spPr>
          <a:xfrm>
            <a:off x="465854" y="1417638"/>
            <a:ext cx="8229600" cy="4525962"/>
          </a:xfrm>
        </p:spPr>
        <p:txBody>
          <a:bodyPr>
            <a:normAutofit/>
          </a:bodyPr>
          <a:lstStyle/>
          <a:p>
            <a:pPr algn="just"/>
            <a:r>
              <a:rPr lang="es-MX" dirty="0"/>
              <a:t>Los países y regiones de la Cuenca no caminan hacia la formación de una comunidad multinacional debido a su gran heterogeneidad política, económica y cultural. </a:t>
            </a:r>
          </a:p>
          <a:p>
            <a:pPr algn="just"/>
            <a:r>
              <a:rPr lang="es-MX" dirty="0"/>
              <a:t>El desarrollo económico que se está generando ofrece amplias perspectivas de cooperación e intercambio internacional. </a:t>
            </a:r>
          </a:p>
        </p:txBody>
      </p:sp>
    </p:spTree>
    <p:extLst>
      <p:ext uri="{BB962C8B-B14F-4D97-AF65-F5344CB8AC3E}">
        <p14:creationId xmlns:p14="http://schemas.microsoft.com/office/powerpoint/2010/main" val="106319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MX" dirty="0" smtClean="0"/>
              <a:t>2.2 </a:t>
            </a:r>
            <a:r>
              <a:rPr lang="es-MX" dirty="0"/>
              <a:t>Proceso de Integración Económica en África</a:t>
            </a:r>
          </a:p>
        </p:txBody>
      </p:sp>
      <p:sp>
        <p:nvSpPr>
          <p:cNvPr id="3" name="Content Placeholder 2"/>
          <p:cNvSpPr>
            <a:spLocks noGrp="1"/>
          </p:cNvSpPr>
          <p:nvPr>
            <p:ph idx="4294967295"/>
          </p:nvPr>
        </p:nvSpPr>
        <p:spPr>
          <a:xfrm>
            <a:off x="457200" y="1556792"/>
            <a:ext cx="8229600" cy="4525962"/>
          </a:xfrm>
        </p:spPr>
        <p:txBody>
          <a:bodyPr>
            <a:normAutofit fontScale="92500" lnSpcReduction="10000"/>
          </a:bodyPr>
          <a:lstStyle/>
          <a:p>
            <a:pPr marL="109728" indent="0" algn="just">
              <a:buNone/>
            </a:pPr>
            <a:r>
              <a:rPr lang="es-MX" dirty="0"/>
              <a:t>Los procesos de integración económica en África </a:t>
            </a:r>
            <a:r>
              <a:rPr lang="es-MX" dirty="0" smtClean="0"/>
              <a:t>están conformados </a:t>
            </a:r>
            <a:r>
              <a:rPr lang="es-MX" dirty="0"/>
              <a:t>por los siguientes elementos. </a:t>
            </a:r>
          </a:p>
          <a:p>
            <a:pPr algn="just"/>
            <a:r>
              <a:rPr lang="es-MX" dirty="0"/>
              <a:t>Mercado Común de África Oriental y Meridional (COMESA)</a:t>
            </a:r>
          </a:p>
          <a:p>
            <a:pPr algn="just"/>
            <a:r>
              <a:rPr lang="es-MX" dirty="0"/>
              <a:t>Comunidad Económica de los Estados de África Central (CEEEAC)</a:t>
            </a:r>
          </a:p>
          <a:p>
            <a:pPr algn="just"/>
            <a:r>
              <a:rPr lang="es-MX" dirty="0"/>
              <a:t>Comunidad Económica de los Estados de África Occidental (CEDEAO)</a:t>
            </a:r>
          </a:p>
          <a:p>
            <a:pPr algn="just"/>
            <a:r>
              <a:rPr lang="es-MX" dirty="0"/>
              <a:t>Comunidad  Económica y Monetaria del África Central.</a:t>
            </a:r>
          </a:p>
          <a:p>
            <a:pPr algn="just"/>
            <a:r>
              <a:rPr lang="es-MX" dirty="0"/>
              <a:t>Unión Económica y Monetaria del África Occidental.</a:t>
            </a:r>
          </a:p>
        </p:txBody>
      </p:sp>
    </p:spTree>
    <p:extLst>
      <p:ext uri="{BB962C8B-B14F-4D97-AF65-F5344CB8AC3E}">
        <p14:creationId xmlns:p14="http://schemas.microsoft.com/office/powerpoint/2010/main" val="305024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MX" dirty="0">
                <a:solidFill>
                  <a:schemeClr val="tx1"/>
                </a:solidFill>
              </a:rPr>
              <a:t>Comunidad Económica Africana</a:t>
            </a:r>
            <a:r>
              <a:rPr lang="es-MX" dirty="0"/>
              <a:t/>
            </a:r>
            <a:br>
              <a:rPr lang="es-MX" dirty="0"/>
            </a:br>
            <a:endParaRPr lang="es-MX" dirty="0"/>
          </a:p>
        </p:txBody>
      </p:sp>
      <p:sp>
        <p:nvSpPr>
          <p:cNvPr id="3" name="Content Placeholder 2"/>
          <p:cNvSpPr>
            <a:spLocks noGrp="1"/>
          </p:cNvSpPr>
          <p:nvPr>
            <p:ph idx="4294967295"/>
          </p:nvPr>
        </p:nvSpPr>
        <p:spPr>
          <a:xfrm>
            <a:off x="457200" y="1417638"/>
            <a:ext cx="8229600" cy="4525962"/>
          </a:xfrm>
        </p:spPr>
        <p:txBody>
          <a:bodyPr/>
          <a:lstStyle/>
          <a:p>
            <a:r>
              <a:rPr lang="es-MX" dirty="0"/>
              <a:t>Organización para la Unidad Africana. Plan de Acción de Lagos 1980. Objetivos de un alto crecimiento (7%anual), revolución agrícola ()4% de crecimiento anual), industrialización de 9.5% anual.</a:t>
            </a:r>
          </a:p>
          <a:p>
            <a:pPr marL="0" indent="0">
              <a:buNone/>
            </a:pPr>
            <a:endParaRPr lang="es-MX" dirty="0"/>
          </a:p>
          <a:p>
            <a:r>
              <a:rPr lang="es-MX" dirty="0"/>
              <a:t>Tratado de Abuya 1991. Fundación de la Comunidad Económica Africana. </a:t>
            </a:r>
          </a:p>
          <a:p>
            <a:endParaRPr lang="es-MX" dirty="0"/>
          </a:p>
          <a:p>
            <a:r>
              <a:rPr lang="es-MX" dirty="0"/>
              <a:t>Unión Africana. 2002.</a:t>
            </a:r>
          </a:p>
        </p:txBody>
      </p:sp>
    </p:spTree>
    <p:extLst>
      <p:ext uri="{BB962C8B-B14F-4D97-AF65-F5344CB8AC3E}">
        <p14:creationId xmlns:p14="http://schemas.microsoft.com/office/powerpoint/2010/main" val="394643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457200" y="1985935"/>
            <a:ext cx="4038600" cy="3516367"/>
          </a:xfrm>
          <a:prstGeom prst="rect">
            <a:avLst/>
          </a:prstGeom>
        </p:spPr>
      </p:pic>
      <p:sp>
        <p:nvSpPr>
          <p:cNvPr id="3" name="2 Marcador de contenido"/>
          <p:cNvSpPr>
            <a:spLocks noGrp="1"/>
          </p:cNvSpPr>
          <p:nvPr>
            <p:ph sz="half" idx="2"/>
          </p:nvPr>
        </p:nvSpPr>
        <p:spPr/>
        <p:txBody>
          <a:bodyPr>
            <a:normAutofit fontScale="92500"/>
          </a:bodyPr>
          <a:lstStyle/>
          <a:p>
            <a:r>
              <a:rPr lang="es-MX" dirty="0"/>
              <a:t>El Mercado Común de África Oriental y Austral (COMESA) está conformado por los países del oeste y sur africano. </a:t>
            </a:r>
          </a:p>
          <a:p>
            <a:r>
              <a:rPr lang="es-MX" dirty="0"/>
              <a:t>Busca la integración económica entre los Estados integrantes del bloque comercial.</a:t>
            </a:r>
          </a:p>
        </p:txBody>
      </p:sp>
      <p:sp>
        <p:nvSpPr>
          <p:cNvPr id="2" name="Title 1"/>
          <p:cNvSpPr>
            <a:spLocks noGrp="1"/>
          </p:cNvSpPr>
          <p:nvPr>
            <p:ph type="title"/>
          </p:nvPr>
        </p:nvSpPr>
        <p:spPr/>
        <p:txBody>
          <a:bodyPr>
            <a:noAutofit/>
          </a:bodyPr>
          <a:lstStyle/>
          <a:p>
            <a:pPr algn="ctr"/>
            <a:r>
              <a:rPr lang="es-MX" sz="3400" dirty="0" smtClean="0"/>
              <a:t>2.2.1Mercado </a:t>
            </a:r>
            <a:r>
              <a:rPr lang="es-MX" sz="3400" dirty="0"/>
              <a:t>Común de África Oriental y Meridional (COMESA)</a:t>
            </a:r>
          </a:p>
        </p:txBody>
      </p:sp>
    </p:spTree>
    <p:extLst>
      <p:ext uri="{BB962C8B-B14F-4D97-AF65-F5344CB8AC3E}">
        <p14:creationId xmlns:p14="http://schemas.microsoft.com/office/powerpoint/2010/main" val="191603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a:t>Evalúa las oportunidades de negocio entre México y la región del Pacífico Asiático, Medio Oriente y África (PAMOA), de acuerdo al entorno económico, político y social y a la normatividad de los negocios internacionales.</a:t>
            </a:r>
          </a:p>
        </p:txBody>
      </p:sp>
      <p:sp>
        <p:nvSpPr>
          <p:cNvPr id="3" name="2 Título"/>
          <p:cNvSpPr>
            <a:spLocks noGrp="1"/>
          </p:cNvSpPr>
          <p:nvPr>
            <p:ph type="title"/>
          </p:nvPr>
        </p:nvSpPr>
        <p:spPr/>
        <p:txBody>
          <a:bodyPr>
            <a:normAutofit fontScale="90000"/>
          </a:bodyPr>
          <a:lstStyle/>
          <a:p>
            <a:pPr algn="ctr"/>
            <a:r>
              <a:rPr lang="es-MX" dirty="0"/>
              <a:t>Propósito de la Unidad de Aprendizaje</a:t>
            </a:r>
          </a:p>
        </p:txBody>
      </p:sp>
    </p:spTree>
    <p:extLst>
      <p:ext uri="{BB962C8B-B14F-4D97-AF65-F5344CB8AC3E}">
        <p14:creationId xmlns:p14="http://schemas.microsoft.com/office/powerpoint/2010/main" val="409233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457200" y="1916832"/>
            <a:ext cx="3754760" cy="4090459"/>
          </a:xfrm>
          <a:prstGeom prst="rect">
            <a:avLst/>
          </a:prstGeom>
        </p:spPr>
      </p:pic>
      <p:sp>
        <p:nvSpPr>
          <p:cNvPr id="3" name="Content Placeholder 2"/>
          <p:cNvSpPr>
            <a:spLocks noGrp="1"/>
          </p:cNvSpPr>
          <p:nvPr>
            <p:ph sz="half" idx="2"/>
          </p:nvPr>
        </p:nvSpPr>
        <p:spPr>
          <a:xfrm>
            <a:off x="4283968" y="1484784"/>
            <a:ext cx="4608512" cy="4680520"/>
          </a:xfrm>
        </p:spPr>
        <p:txBody>
          <a:bodyPr>
            <a:noAutofit/>
          </a:bodyPr>
          <a:lstStyle/>
          <a:p>
            <a:r>
              <a:rPr lang="es-MX" sz="2400" dirty="0"/>
              <a:t>Está conformada por los Estados africanos occidentales. Busca una unión económica y social a partir de un pasado común encabezado por el colonialismo francés. </a:t>
            </a:r>
          </a:p>
          <a:p>
            <a:pPr algn="just"/>
            <a:r>
              <a:rPr lang="es-MX" sz="2400" dirty="0"/>
              <a:t>Está dirigido por un presidente y tiene un Tribunal de Justicia encargado de dirimir las diferentes controversias suscitadas por los Estados.</a:t>
            </a:r>
          </a:p>
        </p:txBody>
      </p:sp>
      <p:sp>
        <p:nvSpPr>
          <p:cNvPr id="2" name="Title 1"/>
          <p:cNvSpPr>
            <a:spLocks noGrp="1"/>
          </p:cNvSpPr>
          <p:nvPr>
            <p:ph type="title"/>
          </p:nvPr>
        </p:nvSpPr>
        <p:spPr>
          <a:xfrm>
            <a:off x="169168" y="44624"/>
            <a:ext cx="8723312" cy="926976"/>
          </a:xfrm>
        </p:spPr>
        <p:txBody>
          <a:bodyPr>
            <a:normAutofit fontScale="90000"/>
          </a:bodyPr>
          <a:lstStyle/>
          <a:p>
            <a:pPr algn="ctr"/>
            <a:r>
              <a:rPr lang="es-MX" dirty="0"/>
              <a:t/>
            </a:r>
            <a:br>
              <a:rPr lang="es-MX" dirty="0"/>
            </a:br>
            <a:r>
              <a:rPr lang="es-MX" dirty="0"/>
              <a:t/>
            </a:r>
            <a:br>
              <a:rPr lang="es-MX" dirty="0"/>
            </a:br>
            <a:r>
              <a:rPr lang="es-MX" sz="3600" dirty="0" smtClean="0"/>
              <a:t>2.2.4 </a:t>
            </a:r>
            <a:r>
              <a:rPr lang="es-MX" sz="3600" dirty="0"/>
              <a:t>Comunidad Económica de los </a:t>
            </a:r>
            <a:r>
              <a:rPr lang="es-MX" sz="3600" dirty="0" smtClean="0"/>
              <a:t>Estados </a:t>
            </a:r>
            <a:r>
              <a:rPr lang="es-MX" sz="3600" dirty="0"/>
              <a:t>de África Occidental (CEDEAO)</a:t>
            </a:r>
            <a:br>
              <a:rPr lang="es-MX" sz="3600" dirty="0"/>
            </a:br>
            <a:endParaRPr lang="es-MX" dirty="0"/>
          </a:p>
        </p:txBody>
      </p:sp>
    </p:spTree>
    <p:extLst>
      <p:ext uri="{BB962C8B-B14F-4D97-AF65-F5344CB8AC3E}">
        <p14:creationId xmlns:p14="http://schemas.microsoft.com/office/powerpoint/2010/main" val="997184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457200" y="2047346"/>
            <a:ext cx="4038600" cy="3393545"/>
          </a:xfrm>
          <a:prstGeom prst="rect">
            <a:avLst/>
          </a:prstGeom>
        </p:spPr>
      </p:pic>
      <p:sp>
        <p:nvSpPr>
          <p:cNvPr id="3" name="Content Placeholder 2"/>
          <p:cNvSpPr>
            <a:spLocks noGrp="1"/>
          </p:cNvSpPr>
          <p:nvPr>
            <p:ph sz="half" idx="2"/>
          </p:nvPr>
        </p:nvSpPr>
        <p:spPr>
          <a:xfrm>
            <a:off x="4648200" y="2047346"/>
            <a:ext cx="4038600" cy="3959945"/>
          </a:xfrm>
        </p:spPr>
        <p:txBody>
          <a:bodyPr>
            <a:normAutofit fontScale="85000" lnSpcReduction="20000"/>
          </a:bodyPr>
          <a:lstStyle/>
          <a:p>
            <a:pPr algn="just"/>
            <a:r>
              <a:rPr lang="es-MX" dirty="0"/>
              <a:t>Los Estados miembros tienen de un régimen arancelario preferencial, un régimen de tránsito y de unas normas de origen propias. </a:t>
            </a:r>
          </a:p>
          <a:p>
            <a:pPr algn="just"/>
            <a:r>
              <a:rPr lang="es-MX" dirty="0"/>
              <a:t>También en un gravamen sobre las importaciones procedentes de terceros países, lo que les permite financiarse.</a:t>
            </a:r>
          </a:p>
        </p:txBody>
      </p:sp>
      <p:sp>
        <p:nvSpPr>
          <p:cNvPr id="2" name="Title 1"/>
          <p:cNvSpPr>
            <a:spLocks noGrp="1"/>
          </p:cNvSpPr>
          <p:nvPr>
            <p:ph type="title"/>
          </p:nvPr>
        </p:nvSpPr>
        <p:spPr>
          <a:xfrm>
            <a:off x="457200" y="274638"/>
            <a:ext cx="8229600" cy="1642194"/>
          </a:xfrm>
        </p:spPr>
        <p:txBody>
          <a:bodyPr>
            <a:normAutofit fontScale="90000"/>
          </a:bodyPr>
          <a:lstStyle/>
          <a:p>
            <a:pPr algn="ctr"/>
            <a:r>
              <a:rPr lang="es-MX" dirty="0"/>
              <a:t/>
            </a:r>
            <a:br>
              <a:rPr lang="es-MX" dirty="0"/>
            </a:br>
            <a:r>
              <a:rPr lang="es-MX" sz="3800" dirty="0" smtClean="0"/>
              <a:t>2.2.5 </a:t>
            </a:r>
            <a:r>
              <a:rPr lang="es-MX" sz="3800" dirty="0"/>
              <a:t>Comunidad Económica de los Estados de África Central (CEEEAC)</a:t>
            </a:r>
            <a:br>
              <a:rPr lang="es-MX" sz="3800" dirty="0"/>
            </a:br>
            <a:endParaRPr lang="es-MX" sz="3800" dirty="0"/>
          </a:p>
        </p:txBody>
      </p:sp>
    </p:spTree>
    <p:extLst>
      <p:ext uri="{BB962C8B-B14F-4D97-AF65-F5344CB8AC3E}">
        <p14:creationId xmlns:p14="http://schemas.microsoft.com/office/powerpoint/2010/main" val="214050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algn="just"/>
            <a:r>
              <a:rPr lang="es-MX" dirty="0"/>
              <a:t>A través de la Unión Económica y Monetaria del África Occidental, los Estados miembros buscan crear una integración económica y comercial bajo un sistema jurídico homogenizado. </a:t>
            </a:r>
          </a:p>
          <a:p>
            <a:pPr algn="just"/>
            <a:r>
              <a:rPr lang="es-MX" dirty="0"/>
              <a:t>Tiene un banco central que agrupa las políticas monetarias y la producción del Franco, moneda oficial en los ochos países integrantes de dicho bloque.</a:t>
            </a:r>
          </a:p>
        </p:txBody>
      </p:sp>
      <p:pic>
        <p:nvPicPr>
          <p:cNvPr id="7" name="Content Placeholder 6"/>
          <p:cNvPicPr>
            <a:picLocks noGrp="1" noChangeAspect="1"/>
          </p:cNvPicPr>
          <p:nvPr>
            <p:ph sz="half" idx="2"/>
          </p:nvPr>
        </p:nvPicPr>
        <p:blipFill>
          <a:blip r:embed="rId2"/>
          <a:stretch>
            <a:fillRect/>
          </a:stretch>
        </p:blipFill>
        <p:spPr>
          <a:xfrm>
            <a:off x="4644008" y="1481327"/>
            <a:ext cx="3600400" cy="4525963"/>
          </a:xfrm>
          <a:prstGeom prst="rect">
            <a:avLst/>
          </a:prstGeom>
        </p:spPr>
      </p:pic>
      <p:sp>
        <p:nvSpPr>
          <p:cNvPr id="2" name="Title 1"/>
          <p:cNvSpPr>
            <a:spLocks noGrp="1"/>
          </p:cNvSpPr>
          <p:nvPr>
            <p:ph type="title"/>
          </p:nvPr>
        </p:nvSpPr>
        <p:spPr/>
        <p:txBody>
          <a:bodyPr>
            <a:normAutofit fontScale="90000"/>
          </a:bodyPr>
          <a:lstStyle/>
          <a:p>
            <a:pPr algn="ctr"/>
            <a:r>
              <a:rPr lang="es-MX" dirty="0" smtClean="0"/>
              <a:t>2.2.6 </a:t>
            </a:r>
            <a:r>
              <a:rPr lang="es-MX" dirty="0"/>
              <a:t>Unión Económica y Monetaria del África Occidental</a:t>
            </a:r>
          </a:p>
        </p:txBody>
      </p:sp>
    </p:spTree>
    <p:extLst>
      <p:ext uri="{BB962C8B-B14F-4D97-AF65-F5344CB8AC3E}">
        <p14:creationId xmlns:p14="http://schemas.microsoft.com/office/powerpoint/2010/main" val="221980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42910" y="1285860"/>
            <a:ext cx="7772400" cy="1829761"/>
          </a:xfrm>
        </p:spPr>
        <p:txBody>
          <a:bodyPr>
            <a:normAutofit/>
          </a:bodyPr>
          <a:lstStyle/>
          <a:p>
            <a:pPr algn="ctr"/>
            <a:r>
              <a:rPr lang="es-MX" sz="3500" dirty="0"/>
              <a:t>Unidad Temática II. </a:t>
            </a:r>
            <a:r>
              <a:rPr lang="es-MX" sz="3600" dirty="0"/>
              <a:t>Proceso de Integración Económica.</a:t>
            </a:r>
            <a:endParaRPr lang="es-MX" sz="3500" dirty="0"/>
          </a:p>
        </p:txBody>
      </p:sp>
      <p:sp>
        <p:nvSpPr>
          <p:cNvPr id="5" name="4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38422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323528" y="2129400"/>
            <a:ext cx="8229600" cy="2811768"/>
          </a:xfrm>
        </p:spPr>
        <p:txBody>
          <a:bodyPr/>
          <a:lstStyle/>
          <a:p>
            <a:pPr algn="just"/>
            <a:r>
              <a:rPr lang="es-MX" dirty="0"/>
              <a:t>Analiza el estado actual de la integración económica en Asia y África y la política comercial establecida por los diferentes bloques a partir de la identificación de los proceso de integración económica del bloque.</a:t>
            </a:r>
          </a:p>
        </p:txBody>
      </p:sp>
      <p:sp>
        <p:nvSpPr>
          <p:cNvPr id="7" name="6 Título"/>
          <p:cNvSpPr>
            <a:spLocks noGrp="1"/>
          </p:cNvSpPr>
          <p:nvPr>
            <p:ph type="title"/>
          </p:nvPr>
        </p:nvSpPr>
        <p:spPr/>
        <p:txBody>
          <a:bodyPr>
            <a:normAutofit/>
          </a:bodyPr>
          <a:lstStyle/>
          <a:p>
            <a:pPr algn="ctr"/>
            <a:r>
              <a:rPr lang="es-MX" dirty="0"/>
              <a:t>Unidad </a:t>
            </a:r>
            <a:r>
              <a:rPr lang="es-MX"/>
              <a:t>de Competencia</a:t>
            </a:r>
            <a:endParaRPr lang="es-MX" dirty="0"/>
          </a:p>
        </p:txBody>
      </p:sp>
    </p:spTree>
    <p:extLst>
      <p:ext uri="{BB962C8B-B14F-4D97-AF65-F5344CB8AC3E}">
        <p14:creationId xmlns:p14="http://schemas.microsoft.com/office/powerpoint/2010/main" val="73243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MX" dirty="0" smtClean="0">
                <a:solidFill>
                  <a:schemeClr val="tx1"/>
                </a:solidFill>
              </a:rPr>
              <a:t>2.1.2 </a:t>
            </a:r>
            <a:r>
              <a:rPr lang="es-MX" dirty="0">
                <a:solidFill>
                  <a:schemeClr val="tx1"/>
                </a:solidFill>
              </a:rPr>
              <a:t>FORO DE COOPERACIÓN ASIA-PACÍFICO (APEC)</a:t>
            </a:r>
          </a:p>
        </p:txBody>
      </p:sp>
      <p:sp>
        <p:nvSpPr>
          <p:cNvPr id="3" name="Content Placeholder 2"/>
          <p:cNvSpPr>
            <a:spLocks noGrp="1"/>
          </p:cNvSpPr>
          <p:nvPr>
            <p:ph idx="4294967295"/>
          </p:nvPr>
        </p:nvSpPr>
        <p:spPr>
          <a:xfrm>
            <a:off x="448234" y="1988840"/>
            <a:ext cx="8229600" cy="4525962"/>
          </a:xfrm>
        </p:spPr>
        <p:txBody>
          <a:bodyPr>
            <a:normAutofit/>
          </a:bodyPr>
          <a:lstStyle/>
          <a:p>
            <a:pPr algn="just"/>
            <a:r>
              <a:rPr lang="es-MX" dirty="0"/>
              <a:t>El Foro fue establecido en Canberra, Australia, en noviembre de 1989, por iniciativa del entonces Primer Ministro australiano, Robert </a:t>
            </a:r>
            <a:r>
              <a:rPr lang="es-MX" dirty="0" err="1"/>
              <a:t>Hawke</a:t>
            </a:r>
            <a:r>
              <a:rPr lang="es-MX" dirty="0"/>
              <a:t>, en respuesta a la creciente interdependencia económica entre las economías pertenecientes al Asia Pacífico.</a:t>
            </a:r>
          </a:p>
        </p:txBody>
      </p:sp>
    </p:spTree>
    <p:extLst>
      <p:ext uri="{BB962C8B-B14F-4D97-AF65-F5344CB8AC3E}">
        <p14:creationId xmlns:p14="http://schemas.microsoft.com/office/powerpoint/2010/main" val="329121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38C0E5C-932C-4591-904B-5DA4A5F80C89}"/>
              </a:ext>
            </a:extLst>
          </p:cNvPr>
          <p:cNvSpPr>
            <a:spLocks noGrp="1"/>
          </p:cNvSpPr>
          <p:nvPr>
            <p:ph type="title"/>
          </p:nvPr>
        </p:nvSpPr>
        <p:spPr/>
        <p:txBody>
          <a:bodyPr/>
          <a:lstStyle/>
          <a:p>
            <a:endParaRPr lang="es-MX"/>
          </a:p>
        </p:txBody>
      </p:sp>
      <p:sp>
        <p:nvSpPr>
          <p:cNvPr id="2" name="1 Marcador de contenido"/>
          <p:cNvSpPr>
            <a:spLocks noGrp="1"/>
          </p:cNvSpPr>
          <p:nvPr>
            <p:ph idx="4294967295"/>
          </p:nvPr>
        </p:nvSpPr>
        <p:spPr>
          <a:xfrm>
            <a:off x="0" y="1481138"/>
            <a:ext cx="8229600" cy="4525962"/>
          </a:xfrm>
        </p:spPr>
        <p:txBody>
          <a:bodyPr/>
          <a:lstStyle/>
          <a:p>
            <a:pPr algn="just"/>
            <a:r>
              <a:rPr lang="es-MX" dirty="0"/>
              <a:t>Objetivos: consiste en alcanzar la liberalización y la facilitación del comercio y la inversión al 2010 para las economías desarrolladas y al 2020 para las economías en desarrollo.</a:t>
            </a:r>
          </a:p>
          <a:p>
            <a:pPr algn="just"/>
            <a:r>
              <a:rPr lang="es-MX" dirty="0"/>
              <a:t>Metas de </a:t>
            </a:r>
            <a:r>
              <a:rPr lang="es-MX" dirty="0" err="1"/>
              <a:t>Bogor</a:t>
            </a:r>
            <a:r>
              <a:rPr lang="es-MX" dirty="0"/>
              <a:t> – 1994</a:t>
            </a:r>
          </a:p>
          <a:p>
            <a:pPr algn="just"/>
            <a:r>
              <a:rPr lang="es-MX" dirty="0"/>
              <a:t>Agenda de Acción de </a:t>
            </a:r>
            <a:r>
              <a:rPr lang="es-MX" dirty="0" err="1"/>
              <a:t>Asaka</a:t>
            </a:r>
            <a:r>
              <a:rPr lang="es-MX" dirty="0"/>
              <a:t> - 1995</a:t>
            </a:r>
          </a:p>
          <a:p>
            <a:endParaRPr lang="es-MX" dirty="0"/>
          </a:p>
        </p:txBody>
      </p:sp>
    </p:spTree>
    <p:extLst>
      <p:ext uri="{BB962C8B-B14F-4D97-AF65-F5344CB8AC3E}">
        <p14:creationId xmlns:p14="http://schemas.microsoft.com/office/powerpoint/2010/main" val="113736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a:solidFill>
                  <a:schemeClr val="tx1"/>
                </a:solidFill>
              </a:rPr>
              <a:t>Estados miembros de la APEC</a:t>
            </a:r>
          </a:p>
        </p:txBody>
      </p:sp>
      <p:pic>
        <p:nvPicPr>
          <p:cNvPr id="4" name="Content Placeholder 3"/>
          <p:cNvPicPr>
            <a:picLocks noGrp="1" noChangeAspect="1"/>
          </p:cNvPicPr>
          <p:nvPr>
            <p:ph idx="4294967295"/>
          </p:nvPr>
        </p:nvPicPr>
        <p:blipFill>
          <a:blip r:embed="rId2"/>
          <a:stretch>
            <a:fillRect/>
          </a:stretch>
        </p:blipFill>
        <p:spPr>
          <a:xfrm>
            <a:off x="2123728" y="1417638"/>
            <a:ext cx="4422775" cy="4572000"/>
          </a:xfrm>
          <a:prstGeom prst="rect">
            <a:avLst/>
          </a:prstGeom>
        </p:spPr>
      </p:pic>
    </p:spTree>
    <p:extLst>
      <p:ext uri="{BB962C8B-B14F-4D97-AF65-F5344CB8AC3E}">
        <p14:creationId xmlns:p14="http://schemas.microsoft.com/office/powerpoint/2010/main" val="384726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MX" dirty="0">
                <a:solidFill>
                  <a:schemeClr val="tx1"/>
                </a:solidFill>
              </a:rPr>
              <a:t>Importancia de los Estados miembros</a:t>
            </a:r>
          </a:p>
        </p:txBody>
      </p:sp>
      <p:pic>
        <p:nvPicPr>
          <p:cNvPr id="4" name="Content Placeholder 3"/>
          <p:cNvPicPr>
            <a:picLocks noGrp="1" noChangeAspect="1"/>
          </p:cNvPicPr>
          <p:nvPr>
            <p:ph idx="4294967295"/>
          </p:nvPr>
        </p:nvPicPr>
        <p:blipFill>
          <a:blip r:embed="rId2"/>
          <a:stretch>
            <a:fillRect/>
          </a:stretch>
        </p:blipFill>
        <p:spPr>
          <a:xfrm>
            <a:off x="611560" y="1628800"/>
            <a:ext cx="8229600" cy="4389438"/>
          </a:xfrm>
          <a:prstGeom prst="rect">
            <a:avLst/>
          </a:prstGeom>
        </p:spPr>
      </p:pic>
    </p:spTree>
    <p:extLst>
      <p:ext uri="{BB962C8B-B14F-4D97-AF65-F5344CB8AC3E}">
        <p14:creationId xmlns:p14="http://schemas.microsoft.com/office/powerpoint/2010/main" val="375055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457200" y="2229644"/>
            <a:ext cx="4038600" cy="3028950"/>
          </a:xfrm>
          <a:prstGeom prst="rect">
            <a:avLst/>
          </a:prstGeom>
        </p:spPr>
      </p:pic>
      <p:sp>
        <p:nvSpPr>
          <p:cNvPr id="3" name="Content Placeholder 2">
            <a:extLst>
              <a:ext uri="{FF2B5EF4-FFF2-40B4-BE49-F238E27FC236}">
                <a16:creationId xmlns:a16="http://schemas.microsoft.com/office/drawing/2014/main" xmlns="" id="{86DB1C8E-908A-4089-95AF-22DA862F836D}"/>
              </a:ext>
            </a:extLst>
          </p:cNvPr>
          <p:cNvSpPr>
            <a:spLocks noGrp="1"/>
          </p:cNvSpPr>
          <p:nvPr>
            <p:ph sz="half" idx="2"/>
          </p:nvPr>
        </p:nvSpPr>
        <p:spPr/>
        <p:txBody>
          <a:bodyPr/>
          <a:lstStyle/>
          <a:p>
            <a:endParaRPr lang="es-MX"/>
          </a:p>
        </p:txBody>
      </p:sp>
      <p:sp>
        <p:nvSpPr>
          <p:cNvPr id="2" name="Title 1"/>
          <p:cNvSpPr>
            <a:spLocks noGrp="1"/>
          </p:cNvSpPr>
          <p:nvPr>
            <p:ph type="title"/>
          </p:nvPr>
        </p:nvSpPr>
        <p:spPr>
          <a:xfrm>
            <a:off x="251520" y="265320"/>
            <a:ext cx="8229600" cy="1143000"/>
          </a:xfrm>
        </p:spPr>
        <p:txBody>
          <a:bodyPr>
            <a:noAutofit/>
          </a:bodyPr>
          <a:lstStyle/>
          <a:p>
            <a:pPr algn="ctr"/>
            <a:r>
              <a:rPr lang="es-MX" sz="3000" dirty="0" smtClean="0">
                <a:solidFill>
                  <a:schemeClr val="tx1"/>
                </a:solidFill>
              </a:rPr>
              <a:t>2.1.3 </a:t>
            </a:r>
            <a:r>
              <a:rPr lang="es-MX" sz="3000" dirty="0">
                <a:solidFill>
                  <a:schemeClr val="tx1"/>
                </a:solidFill>
              </a:rPr>
              <a:t>ASEAN</a:t>
            </a:r>
            <a:br>
              <a:rPr lang="es-MX" sz="3000" dirty="0">
                <a:solidFill>
                  <a:schemeClr val="tx1"/>
                </a:solidFill>
              </a:rPr>
            </a:br>
            <a:r>
              <a:rPr lang="es-MX" sz="3000" dirty="0">
                <a:solidFill>
                  <a:schemeClr val="tx1"/>
                </a:solidFill>
              </a:rPr>
              <a:t>Asociación de Naciones del Sureste Asiático</a:t>
            </a:r>
          </a:p>
        </p:txBody>
      </p:sp>
      <p:pic>
        <p:nvPicPr>
          <p:cNvPr id="5" name="Picture 4"/>
          <p:cNvPicPr>
            <a:picLocks noChangeAspect="1"/>
          </p:cNvPicPr>
          <p:nvPr/>
        </p:nvPicPr>
        <p:blipFill>
          <a:blip r:embed="rId3"/>
          <a:stretch>
            <a:fillRect/>
          </a:stretch>
        </p:blipFill>
        <p:spPr>
          <a:xfrm>
            <a:off x="4658209" y="1591971"/>
            <a:ext cx="4028591" cy="4479010"/>
          </a:xfrm>
          <a:prstGeom prst="rect">
            <a:avLst/>
          </a:prstGeom>
        </p:spPr>
      </p:pic>
    </p:spTree>
    <p:extLst>
      <p:ext uri="{BB962C8B-B14F-4D97-AF65-F5344CB8AC3E}">
        <p14:creationId xmlns:p14="http://schemas.microsoft.com/office/powerpoint/2010/main" val="2902693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795</Words>
  <Application>Microsoft Office PowerPoint</Application>
  <PresentationFormat>Presentación en pantalla (4:3)</PresentationFormat>
  <Paragraphs>60</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Lucida Sans Unicode</vt:lpstr>
      <vt:lpstr>Verdana</vt:lpstr>
      <vt:lpstr>Wingdings 2</vt:lpstr>
      <vt:lpstr>Wingdings 3</vt:lpstr>
      <vt:lpstr>Concurrencia</vt:lpstr>
      <vt:lpstr>Estudios Regionales del Pacífico Asiático, Medio Oriente y África</vt:lpstr>
      <vt:lpstr>Propósito de la Unidad de Aprendizaje</vt:lpstr>
      <vt:lpstr>Unidad Temática II. Proceso de Integración Económica.</vt:lpstr>
      <vt:lpstr>Unidad de Competencia</vt:lpstr>
      <vt:lpstr>2.1.2 FORO DE COOPERACIÓN ASIA-PACÍFICO (APEC)</vt:lpstr>
      <vt:lpstr>Presentación de PowerPoint</vt:lpstr>
      <vt:lpstr>Estados miembros de la APEC</vt:lpstr>
      <vt:lpstr>Importancia de los Estados miembros</vt:lpstr>
      <vt:lpstr>2.1.3 ASEAN Asociación de Naciones del Sureste Asiático</vt:lpstr>
      <vt:lpstr>Fundación</vt:lpstr>
      <vt:lpstr>Declaración de Bangkok</vt:lpstr>
      <vt:lpstr>ASEAN +3</vt:lpstr>
      <vt:lpstr>Cifras económicas de ASEAN</vt:lpstr>
      <vt:lpstr>2.1.5. Cuenca del Pacífico</vt:lpstr>
      <vt:lpstr>Estados miembros</vt:lpstr>
      <vt:lpstr>Fines de la Cuenca del Pacífico</vt:lpstr>
      <vt:lpstr>2.2 Proceso de Integración Económica en África</vt:lpstr>
      <vt:lpstr>Comunidad Económica Africana </vt:lpstr>
      <vt:lpstr>2.2.1Mercado Común de África Oriental y Meridional (COMESA)</vt:lpstr>
      <vt:lpstr>  2.2.4 Comunidad Económica de los Estados de África Occidental (CEDEAO) </vt:lpstr>
      <vt:lpstr> 2.2.5 Comunidad Económica de los Estados de África Central (CEEEAC) </vt:lpstr>
      <vt:lpstr>2.2.6 Unión Económica y Monetaria del África Occidental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Estudios Regionales del Pacífico Asiático, Medio Oriente y África</dc:title>
  <dc:creator>SATELLITE</dc:creator>
  <cp:lastModifiedBy>Elsa Franco Martin</cp:lastModifiedBy>
  <cp:revision>16</cp:revision>
  <dcterms:created xsi:type="dcterms:W3CDTF">2017-09-20T23:54:34Z</dcterms:created>
  <dcterms:modified xsi:type="dcterms:W3CDTF">2018-06-05T23:53:32Z</dcterms:modified>
</cp:coreProperties>
</file>