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76" r:id="rId9"/>
    <p:sldId id="273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6222AE-B5BE-44A5-96F4-C13679CAC916}" type="datetimeFigureOut">
              <a:rPr lang="es-MX" smtClean="0"/>
              <a:pPr/>
              <a:t>05/06/2018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BF85D2-4FE0-4634-8DC8-7654E46765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6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black"/>
                </a:solidFill>
              </a:rPr>
              <a:pPr/>
              <a:t>05/06/2018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0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black"/>
                </a:solidFill>
              </a:rPr>
              <a:pPr/>
              <a:t>05/06/2018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4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black"/>
                </a:solidFill>
              </a:rPr>
              <a:pPr/>
              <a:t>05/06/2018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52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white"/>
                </a:solidFill>
              </a:rPr>
              <a:pPr/>
              <a:t>05/06/2018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07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white"/>
                </a:solidFill>
              </a:rPr>
              <a:pPr/>
              <a:t>05/06/2018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8359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black"/>
                </a:solidFill>
              </a:rPr>
              <a:pPr/>
              <a:t>05/06/2018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26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white"/>
                </a:solidFill>
              </a:rPr>
              <a:pPr/>
              <a:t>05/06/2018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4270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black"/>
                </a:solidFill>
              </a:rPr>
              <a:pPr/>
              <a:t>05/06/2018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1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036222AE-B5BE-44A5-96F4-C13679CAC916}" type="datetimeFigureOut">
              <a:rPr lang="es-MX" smtClean="0">
                <a:solidFill>
                  <a:prstClr val="black"/>
                </a:solidFill>
              </a:rPr>
              <a:pPr/>
              <a:t>05/06/2018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85D2-4FE0-4634-8DC8-7654E467651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67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6222AE-B5BE-44A5-96F4-C13679CAC916}" type="datetimeFigureOut">
              <a:rPr lang="es-MX" smtClean="0">
                <a:solidFill>
                  <a:prstClr val="white"/>
                </a:solidFill>
              </a:rPr>
              <a:pPr/>
              <a:t>05/06/2018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BF85D2-4FE0-4634-8DC8-7654E467651B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34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6222AE-B5BE-44A5-96F4-C13679CAC916}" type="datetimeFigureOut">
              <a:rPr lang="es-MX" smtClean="0">
                <a:solidFill>
                  <a:prstClr val="black"/>
                </a:solidFill>
              </a:rPr>
              <a:pPr/>
              <a:t>05/06/2018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BF85D2-4FE0-4634-8DC8-7654E467651B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0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5202" y="2112322"/>
            <a:ext cx="10535835" cy="1986367"/>
          </a:xfrm>
        </p:spPr>
        <p:txBody>
          <a:bodyPr>
            <a:normAutofit/>
          </a:bodyPr>
          <a:lstStyle/>
          <a:p>
            <a:r>
              <a:rPr lang="es-MX" dirty="0"/>
              <a:t>Estudios Regionales del Pacífico Asiático, Medio Oriente y África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Mtro. Luis Julián </a:t>
            </a:r>
            <a:r>
              <a:rPr lang="es-MX" dirty="0" err="1"/>
              <a:t>Mireles</a:t>
            </a:r>
            <a:r>
              <a:rPr lang="es-MX" dirty="0"/>
              <a:t> Romero</a:t>
            </a:r>
          </a:p>
        </p:txBody>
      </p:sp>
      <p:pic>
        <p:nvPicPr>
          <p:cNvPr id="1026" name="Picture 2" descr="C:\Users\Julian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082" y="357166"/>
            <a:ext cx="1357322" cy="1285860"/>
          </a:xfrm>
          <a:prstGeom prst="rect">
            <a:avLst/>
          </a:prstGeom>
          <a:noFill/>
        </p:spPr>
      </p:pic>
      <p:pic>
        <p:nvPicPr>
          <p:cNvPr id="1027" name="Picture 3" descr="C:\Users\Julia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11" y="214290"/>
            <a:ext cx="1143008" cy="164307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809852" y="785794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Instituto Politécnico Nacional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Escuela Superior de Comercio y Administración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Lic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Negocios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38187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es-MX" dirty="0"/>
              <a:t>En los últimos años se ha producido una notable diversificación de los mercados en los intercambios comerciales de la India, principalmente con la Unión Europea y Medio Oriente.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02674" y="1832058"/>
            <a:ext cx="3457183" cy="31914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Distribución geográfica de los bienes comercializados</a:t>
            </a:r>
          </a:p>
        </p:txBody>
      </p:sp>
    </p:spTree>
    <p:extLst>
      <p:ext uri="{BB962C8B-B14F-4D97-AF65-F5344CB8AC3E}">
        <p14:creationId xmlns:p14="http://schemas.microsoft.com/office/powerpoint/2010/main" val="260325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3159" y="1257808"/>
            <a:ext cx="4289339" cy="2610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282183" y="509377"/>
            <a:ext cx="6242552" cy="5586623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Las exportaciones de India a Europa y América han disminuido con el transcurso del tiempo, pasando del 23,6% y el 20,1% en 2004-2005 al 18,6% y el 17,2% en 2013-2014. No obstante, los Estados Unidos de América siguen siendo el principal destino de las exportaciones de la India, con una proporción del 12,4%, seguidos por los Emiratos Árabes Unidos (9,7%) y China (4,7%) en 2013-2014. </a:t>
            </a:r>
          </a:p>
        </p:txBody>
      </p:sp>
    </p:spTree>
    <p:extLst>
      <p:ext uri="{BB962C8B-B14F-4D97-AF65-F5344CB8AC3E}">
        <p14:creationId xmlns:p14="http://schemas.microsoft.com/office/powerpoint/2010/main" val="107569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1360" y="1985182"/>
            <a:ext cx="4121063" cy="32317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MX" dirty="0"/>
              <a:t>Los tres principales interlocutores comerciales de la India son China, los Estados Unidos de América del Norte y los Emiratos Árabes Unidos, que se alternan en el primer puesto.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Principales socios comerciales indios</a:t>
            </a:r>
          </a:p>
        </p:txBody>
      </p:sp>
    </p:spTree>
    <p:extLst>
      <p:ext uri="{BB962C8B-B14F-4D97-AF65-F5344CB8AC3E}">
        <p14:creationId xmlns:p14="http://schemas.microsoft.com/office/powerpoint/2010/main" val="31198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anchor="ctr">
            <a:noAutofit/>
          </a:bodyPr>
          <a:lstStyle/>
          <a:p>
            <a:pPr algn="just"/>
            <a:r>
              <a:rPr lang="es-MX" sz="2400" dirty="0"/>
              <a:t>De acuerdo con el examen emprendido por la Organización Mundial de Comercio a Egipto en el año 2005, las políticas comerciales se centran en la promoción de un entorno comercial que aumente la competitividad y fomente una mayor integración del país en la economía mundial.</a:t>
            </a:r>
          </a:p>
          <a:p>
            <a:endParaRPr lang="es-MX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3.1.2 </a:t>
            </a:r>
            <a:r>
              <a:rPr lang="es-MX" sz="2800" dirty="0">
                <a:solidFill>
                  <a:schemeClr val="tx1"/>
                </a:solidFill>
              </a:rPr>
              <a:t>La política comercial de los principales países africanos</a:t>
            </a:r>
            <a:br>
              <a:rPr lang="es-MX" sz="2800" dirty="0">
                <a:solidFill>
                  <a:schemeClr val="tx1"/>
                </a:solidFill>
              </a:rPr>
            </a:br>
            <a:r>
              <a:rPr lang="es-MX" sz="2800" dirty="0">
                <a:solidFill>
                  <a:schemeClr val="tx1"/>
                </a:solidFill>
              </a:rPr>
              <a:t>EGIPTO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15127" y="2392472"/>
            <a:ext cx="3470407" cy="29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93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6812692" cy="4935947"/>
          </a:xfrm>
        </p:spPr>
        <p:txBody>
          <a:bodyPr>
            <a:noAutofit/>
          </a:bodyPr>
          <a:lstStyle/>
          <a:p>
            <a:pPr algn="just"/>
            <a:r>
              <a:rPr lang="es-MX" sz="2400" dirty="0"/>
              <a:t>Egipto comenzó en el año 2004 por la reducción y simplificación del Arancel. El objetivo es avanzar hacia la integración de la producción y el comercio exterior en las redes mundiales de producción y distribución. </a:t>
            </a:r>
            <a:endParaRPr lang="es-MX" sz="2400" dirty="0" smtClean="0"/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En septiembre de 2004 se simplificó considerablemente el Arancel y se consolidó el número de líneas arancelarias, que se redujo de 13.000 a 6.000 aproximadamente.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35309" y="2016789"/>
            <a:ext cx="2952751" cy="27369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Situación arancelaria</a:t>
            </a:r>
          </a:p>
        </p:txBody>
      </p:sp>
    </p:spTree>
    <p:extLst>
      <p:ext uri="{BB962C8B-B14F-4D97-AF65-F5344CB8AC3E}">
        <p14:creationId xmlns:p14="http://schemas.microsoft.com/office/powerpoint/2010/main" val="349921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4679" y="1705962"/>
            <a:ext cx="6959905" cy="4525963"/>
          </a:xfrm>
        </p:spPr>
        <p:txBody>
          <a:bodyPr anchor="ctr">
            <a:noAutofit/>
          </a:bodyPr>
          <a:lstStyle/>
          <a:p>
            <a:pPr algn="just"/>
            <a:r>
              <a:rPr lang="es-MX" sz="2400" dirty="0"/>
              <a:t>Sus empresas pueden acceder a los mercados mundiales, con inclusión de la tecnología extranjera, y el Gobierno puede obtener capital en el extranjero para sus inversiones. </a:t>
            </a:r>
            <a:endParaRPr lang="es-MX" sz="2400" dirty="0" smtClean="0"/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Además, la incorporación de otros 1.000 millones de trabajadores a la fuerza laboral mundial ha intensificado la competencia entre los trabajadores, y como consecuencia de ello los salarios, en su mayoría, han bajado aún más en todo el mundo, incluida Sudáfrica.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88437" y="2227045"/>
            <a:ext cx="3466194" cy="25097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SUDÁFRICA</a:t>
            </a:r>
          </a:p>
        </p:txBody>
      </p:sp>
    </p:spTree>
    <p:extLst>
      <p:ext uri="{BB962C8B-B14F-4D97-AF65-F5344CB8AC3E}">
        <p14:creationId xmlns:p14="http://schemas.microsoft.com/office/powerpoint/2010/main" val="177614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7955" y="1481329"/>
            <a:ext cx="3404427" cy="24784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83892" y="1481329"/>
            <a:ext cx="6598508" cy="4525963"/>
          </a:xfrm>
        </p:spPr>
        <p:txBody>
          <a:bodyPr anchor="ctr">
            <a:noAutofit/>
          </a:bodyPr>
          <a:lstStyle/>
          <a:p>
            <a:pPr algn="just"/>
            <a:r>
              <a:rPr lang="es-MX" dirty="0"/>
              <a:t>El país sigue lidiando con tres grandes desafíos: la pobreza, el desempleo y la desigualdad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Habida cuenta de esto, el Gobierno ha adoptado una postura mucho más expansionista en las políticas fiscales y políticas monetarias flexibles en un esfuerzo por apoyar la actividad económica y el empleo.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Parámetros macroeconómicos</a:t>
            </a:r>
          </a:p>
        </p:txBody>
      </p:sp>
    </p:spTree>
    <p:extLst>
      <p:ext uri="{BB962C8B-B14F-4D97-AF65-F5344CB8AC3E}">
        <p14:creationId xmlns:p14="http://schemas.microsoft.com/office/powerpoint/2010/main" val="2814585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6112476" cy="4525963"/>
          </a:xfrm>
        </p:spPr>
        <p:txBody>
          <a:bodyPr anchor="ctr">
            <a:noAutofit/>
          </a:bodyPr>
          <a:lstStyle/>
          <a:p>
            <a:pPr algn="just"/>
            <a:r>
              <a:rPr lang="es-MX" sz="2400" dirty="0"/>
              <a:t>Sudáfrica se incorporó al grupo de países emergentes de alto rendimiento conocido como países BRICS, en diciembre de 2010. Esta incorporación está en consonancia con la política exterior sudafricana.</a:t>
            </a:r>
          </a:p>
          <a:p>
            <a:pPr algn="just"/>
            <a:r>
              <a:rPr lang="es-MX" sz="2400" dirty="0"/>
              <a:t>Para Sudáfrica, pertenecer al grupo de los países BRICS representa una oportunidad para el continente, y los beneficios se concretarán en forma de inversiones y proyectos de infraestructura.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96249" y="2289732"/>
            <a:ext cx="3486151" cy="259530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B  R  I  C  S</a:t>
            </a:r>
          </a:p>
        </p:txBody>
      </p:sp>
    </p:spTree>
    <p:extLst>
      <p:ext uri="{BB962C8B-B14F-4D97-AF65-F5344CB8AC3E}">
        <p14:creationId xmlns:p14="http://schemas.microsoft.com/office/powerpoint/2010/main" val="128431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1849" y="1151816"/>
            <a:ext cx="5384800" cy="4525963"/>
          </a:xfrm>
        </p:spPr>
        <p:txBody>
          <a:bodyPr anchor="ctr">
            <a:normAutofit/>
          </a:bodyPr>
          <a:lstStyle/>
          <a:p>
            <a:pPr algn="just"/>
            <a:r>
              <a:rPr lang="es-MX" sz="2400" dirty="0"/>
              <a:t>La política comercial aplicada por Marruecos desde su último examen de las políticas comerciales se ha caracterizado por la continuación de la liberalización del comercio exterior, el desarrollo de las exportaciones y la intensificación de la integración en la economía mundial.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5873" y="2426917"/>
            <a:ext cx="3705225" cy="22415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MARRUECOS</a:t>
            </a:r>
          </a:p>
        </p:txBody>
      </p:sp>
    </p:spTree>
    <p:extLst>
      <p:ext uri="{BB962C8B-B14F-4D97-AF65-F5344CB8AC3E}">
        <p14:creationId xmlns:p14="http://schemas.microsoft.com/office/powerpoint/2010/main" val="1935985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es-MX" sz="2400" dirty="0"/>
              <a:t>Otro de los objetivos de esta política ha sido asegurar el seguimiento de la aplicación de los diversos acuerdos y compromisos suscritos por Marruecos en el plano bilateral, regional y multilateral, y ampliarlos mediante la negociación de nuevos acuerdos.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2183" y="2349740"/>
            <a:ext cx="3328815" cy="27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43698" y="2642865"/>
            <a:ext cx="10972800" cy="2736444"/>
          </a:xfrm>
        </p:spPr>
        <p:txBody>
          <a:bodyPr/>
          <a:lstStyle/>
          <a:p>
            <a:pPr algn="just"/>
            <a:r>
              <a:rPr lang="es-MX" dirty="0"/>
              <a:t>Evalúa las oportunidades de negocio entre México y la región del Pacífico Asiático, Medio Oriente y África (PAMOA), de acuerdo al entorno económico, político y social y a la normatividad de los negocios internacionales.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/>
              <a:t>Propósito de la Unidad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4092332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es-MX" sz="2000" dirty="0"/>
              <a:t>Marruecos se ha comprometido a asegurar un grado de integración apropiado entre el marco multilateral y el marco regional, teniendo en cuenta al mismo tiempo las necesidades de desarrollo y de liberalización de su comercio. </a:t>
            </a:r>
            <a:endParaRPr lang="es-MX" sz="2000" dirty="0" smtClean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Por su cercanía, ha mantenido relaciones comerciales con la Unión Europea, con sus estados vecinos como: Egipto o Túnez.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5210" y="2172735"/>
            <a:ext cx="3636049" cy="273675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Marruecos y la OMC</a:t>
            </a:r>
          </a:p>
        </p:txBody>
      </p:sp>
    </p:spTree>
    <p:extLst>
      <p:ext uri="{BB962C8B-B14F-4D97-AF65-F5344CB8AC3E}">
        <p14:creationId xmlns:p14="http://schemas.microsoft.com/office/powerpoint/2010/main" val="338081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166910" y="914401"/>
            <a:ext cx="7772400" cy="2201222"/>
          </a:xfrm>
        </p:spPr>
        <p:txBody>
          <a:bodyPr>
            <a:normAutofit/>
          </a:bodyPr>
          <a:lstStyle/>
          <a:p>
            <a:pPr algn="ctr"/>
            <a:r>
              <a:rPr lang="es-MX" sz="3500" dirty="0"/>
              <a:t>Unidad Temática III. </a:t>
            </a:r>
            <a:r>
              <a:rPr lang="es-MX" sz="3600" dirty="0"/>
              <a:t>Análisis de la Política Comercial de la Región.</a:t>
            </a:r>
            <a:endParaRPr lang="es-MX" sz="35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2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18983" y="2469871"/>
            <a:ext cx="10972800" cy="2184508"/>
          </a:xfrm>
        </p:spPr>
        <p:txBody>
          <a:bodyPr/>
          <a:lstStyle/>
          <a:p>
            <a:pPr algn="just"/>
            <a:r>
              <a:rPr lang="es-MX" dirty="0"/>
              <a:t>Compara las políticas comerciales de Asia, África y Medio Oriente a partir de los procesos de integración económica del bloque.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/>
              <a:t>Unidad </a:t>
            </a:r>
            <a:r>
              <a:rPr lang="es-MX"/>
              <a:t>de Competencia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243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MX" dirty="0"/>
              <a:t>Tanto los Estados africanos como asiáticos están insertos en la economía mundial. La mayoría de ellos pertenece a la Organización Mundial del Comercio por lo que sus políticas comerciales están encaminadas a fomentar el libre comercio, la libre competencia y la inversión proveniente del extranjero.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3.1 </a:t>
            </a:r>
            <a:r>
              <a:rPr lang="es-MX" dirty="0">
                <a:solidFill>
                  <a:schemeClr val="tx1"/>
                </a:solidFill>
              </a:rPr>
              <a:t>Políticas comerciales del mercado Asiático, Africano y de Medio Oriente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7103" y="1934299"/>
            <a:ext cx="3473210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3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dirty="0"/>
              <a:t>Entre 2014 y 2015, el valor total de las importaciones y exportaciones de mercancías de China fue de 4,30 billones y 3,96 billones de dólares </a:t>
            </a:r>
          </a:p>
          <a:p>
            <a:pPr algn="just"/>
            <a:r>
              <a:rPr lang="es-MX" dirty="0"/>
              <a:t>El valor de las exportaciones fue de 2.34 y 2.27 billones de dólares  respectivamente, lo que supone en términos interanuales un crecimiento del 6,0% y una reducción del 2,9%.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3.1.1 </a:t>
            </a:r>
            <a:r>
              <a:rPr lang="es-MX" sz="2800" dirty="0">
                <a:solidFill>
                  <a:schemeClr val="tx1"/>
                </a:solidFill>
              </a:rPr>
              <a:t>La política comercial de los principales países asiáticos</a:t>
            </a:r>
            <a:br>
              <a:rPr lang="es-MX" sz="2800" dirty="0">
                <a:solidFill>
                  <a:schemeClr val="tx1"/>
                </a:solidFill>
              </a:rPr>
            </a:br>
            <a:r>
              <a:rPr lang="es-MX" sz="2800" dirty="0">
                <a:solidFill>
                  <a:schemeClr val="tx1"/>
                </a:solidFill>
              </a:rPr>
              <a:t>CHINA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5201" y="2451090"/>
            <a:ext cx="3510788" cy="258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7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En 2015, las importaciones y las exportaciones de mercancías de China disminuyeron, algo que se producía por primera vez en muchos años, y las importaciones se caracterizaron por el crecimiento de su cantidad y la caída de los precios.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5305" y="2091846"/>
            <a:ext cx="3321853" cy="31022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08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6047232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dirty="0"/>
              <a:t>En 2014, a pesar de una tasa de crecimiento del comercio mundial de mercancías de solo el 2%, China registró una tasa de crecimiento del comercio exterior notablemente superior a la media mundial y su participación en las exportaciones mundiales fue del 12,3%, </a:t>
            </a:r>
          </a:p>
          <a:p>
            <a:pPr algn="just"/>
            <a:r>
              <a:rPr lang="es-MX" dirty="0"/>
              <a:t>En 2015, la participación de China en el comercio mundial alcanzó el 13,8%, lo que representó la mayor tasa de crecimiento de su participación en el comercio mundial.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0043" y="2116900"/>
            <a:ext cx="3665864" cy="26991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75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MX" dirty="0"/>
              <a:t>En el examen de políticas comerciales realizado a India en el año de 2015, el Gobierno consideró prioritario desarrollar las infraestructuras, establecer una hoja de ruta para las reformas, promover la facilidad para hacer negocios, potenciar la inversión y racionalizar las subvenciones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7863" y="2417915"/>
            <a:ext cx="4319587" cy="26527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997019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1028</Words>
  <Application>Microsoft Office PowerPoint</Application>
  <PresentationFormat>Panorámica</PresentationFormat>
  <Paragraphs>51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Lucida Sans Unicode</vt:lpstr>
      <vt:lpstr>Verdana</vt:lpstr>
      <vt:lpstr>Wingdings 2</vt:lpstr>
      <vt:lpstr>Wingdings 3</vt:lpstr>
      <vt:lpstr>Concurrencia</vt:lpstr>
      <vt:lpstr>Estudios Regionales del Pacífico Asiático, Medio Oriente y África</vt:lpstr>
      <vt:lpstr>Propósito de la Unidad de Aprendizaje</vt:lpstr>
      <vt:lpstr>Unidad Temática III. Análisis de la Política Comercial de la Región.</vt:lpstr>
      <vt:lpstr>Unidad de Competencia</vt:lpstr>
      <vt:lpstr>3.1 Políticas comerciales del mercado Asiático, Africano y de Medio Oriente</vt:lpstr>
      <vt:lpstr>3.1.1 La política comercial de los principales países asiáticos CHINA</vt:lpstr>
      <vt:lpstr>Presentación de PowerPoint</vt:lpstr>
      <vt:lpstr>Presentación de PowerPoint</vt:lpstr>
      <vt:lpstr>INDIA</vt:lpstr>
      <vt:lpstr>Distribución geográfica de los bienes comercializados</vt:lpstr>
      <vt:lpstr>Presentación de PowerPoint</vt:lpstr>
      <vt:lpstr>Principales socios comerciales indios</vt:lpstr>
      <vt:lpstr>3.1.2 La política comercial de los principales países africanos EGIPTO</vt:lpstr>
      <vt:lpstr>Situación arancelaria</vt:lpstr>
      <vt:lpstr>SUDÁFRICA</vt:lpstr>
      <vt:lpstr>Parámetros macroeconómicos</vt:lpstr>
      <vt:lpstr>B  R  I  C  S</vt:lpstr>
      <vt:lpstr>MARRUECOS</vt:lpstr>
      <vt:lpstr>Presentación de PowerPoint</vt:lpstr>
      <vt:lpstr>Marruecos y la OMC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Estudios Regionales del Pacífico Asiático, Medio Oriente y África</dc:title>
  <dc:creator>SATELLITE</dc:creator>
  <cp:lastModifiedBy>Elsa Franco Martin</cp:lastModifiedBy>
  <cp:revision>17</cp:revision>
  <dcterms:created xsi:type="dcterms:W3CDTF">2017-09-22T00:58:14Z</dcterms:created>
  <dcterms:modified xsi:type="dcterms:W3CDTF">2018-06-06T00:00:24Z</dcterms:modified>
</cp:coreProperties>
</file>