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70" r:id="rId11"/>
    <p:sldId id="266" r:id="rId12"/>
    <p:sldId id="267" r:id="rId13"/>
    <p:sldId id="268" r:id="rId14"/>
    <p:sldId id="269" r:id="rId15"/>
    <p:sldId id="271" r:id="rId16"/>
    <p:sldId id="272" r:id="rId17"/>
    <p:sldId id="273" r:id="rId18"/>
    <p:sldId id="274" r:id="rId19"/>
    <p:sldId id="275" r:id="rId20"/>
    <p:sldId id="276" r:id="rId21"/>
    <p:sldId id="277" r:id="rId22"/>
    <p:sldId id="280" r:id="rId2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Título"/>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grpSp>
        <p:nvGrpSpPr>
          <p:cNvPr id="2" name="1 Grupo"/>
          <p:cNvGrpSpPr/>
          <p:nvPr/>
        </p:nvGrpSpPr>
        <p:grpSpPr>
          <a:xfrm>
            <a:off x="-5019" y="4953000"/>
            <a:ext cx="12197020"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a:solidFill>
                  <a:prstClr val="white"/>
                </a:solidFill>
              </a:endParaRPr>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036222AE-B5BE-44A5-96F4-C13679CAC916}" type="datetimeFigureOut">
              <a:rPr lang="es-MX" smtClean="0"/>
              <a:pPr/>
              <a:t>05/06/2018</a:t>
            </a:fld>
            <a:endParaRPr lang="es-MX"/>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a:solidFill>
                <a:srgbClr val="2DA2BF">
                  <a:tint val="20000"/>
                </a:srgbClr>
              </a:solidFill>
            </a:endParaRPr>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5FBF85D2-4FE0-4634-8DC8-7654E467651B}" type="slidenum">
              <a:rPr lang="es-MX" smtClean="0"/>
              <a:pPr/>
              <a:t>‹Nº›</a:t>
            </a:fld>
            <a:endParaRPr lang="es-MX"/>
          </a:p>
        </p:txBody>
      </p:sp>
    </p:spTree>
    <p:extLst>
      <p:ext uri="{BB962C8B-B14F-4D97-AF65-F5344CB8AC3E}">
        <p14:creationId xmlns:p14="http://schemas.microsoft.com/office/powerpoint/2010/main" val="3995910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609600" y="1481330"/>
            <a:ext cx="10972800" cy="4386071"/>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036222AE-B5BE-44A5-96F4-C13679CAC916}" type="datetimeFigureOut">
              <a:rPr lang="es-MX" smtClean="0">
                <a:solidFill>
                  <a:prstClr val="black"/>
                </a:solidFill>
              </a:rPr>
              <a:pPr/>
              <a:t>05/06/2018</a:t>
            </a:fld>
            <a:endParaRPr lang="es-MX">
              <a:solidFill>
                <a:prstClr val="black"/>
              </a:solidFill>
            </a:endParaRPr>
          </a:p>
        </p:txBody>
      </p:sp>
      <p:sp>
        <p:nvSpPr>
          <p:cNvPr id="5" name="4 Marcador de pie de página"/>
          <p:cNvSpPr>
            <a:spLocks noGrp="1"/>
          </p:cNvSpPr>
          <p:nvPr>
            <p:ph type="ftr" sz="quarter" idx="11"/>
          </p:nvPr>
        </p:nvSpPr>
        <p:spPr/>
        <p:txBody>
          <a:bodyPr/>
          <a:lstStyle/>
          <a:p>
            <a:endParaRPr lang="es-MX">
              <a:solidFill>
                <a:prstClr val="black"/>
              </a:solidFill>
            </a:endParaRPr>
          </a:p>
        </p:txBody>
      </p:sp>
      <p:sp>
        <p:nvSpPr>
          <p:cNvPr id="6" name="5 Marcador de número de diapositiva"/>
          <p:cNvSpPr>
            <a:spLocks noGrp="1"/>
          </p:cNvSpPr>
          <p:nvPr>
            <p:ph type="sldNum" sz="quarter" idx="12"/>
          </p:nvPr>
        </p:nvSpPr>
        <p:spPr/>
        <p:txBody>
          <a:bodyPr/>
          <a:lstStyle/>
          <a:p>
            <a:fld id="{5FBF85D2-4FE0-4634-8DC8-7654E467651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1416944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125351" y="274641"/>
            <a:ext cx="2369960" cy="5592761"/>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41"/>
            <a:ext cx="8432800" cy="5592760"/>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036222AE-B5BE-44A5-96F4-C13679CAC916}" type="datetimeFigureOut">
              <a:rPr lang="es-MX" smtClean="0">
                <a:solidFill>
                  <a:prstClr val="black"/>
                </a:solidFill>
              </a:rPr>
              <a:pPr/>
              <a:t>05/06/2018</a:t>
            </a:fld>
            <a:endParaRPr lang="es-MX">
              <a:solidFill>
                <a:prstClr val="black"/>
              </a:solidFill>
            </a:endParaRPr>
          </a:p>
        </p:txBody>
      </p:sp>
      <p:sp>
        <p:nvSpPr>
          <p:cNvPr id="5" name="4 Marcador de pie de página"/>
          <p:cNvSpPr>
            <a:spLocks noGrp="1"/>
          </p:cNvSpPr>
          <p:nvPr>
            <p:ph type="ftr" sz="quarter" idx="11"/>
          </p:nvPr>
        </p:nvSpPr>
        <p:spPr/>
        <p:txBody>
          <a:bodyPr/>
          <a:lstStyle/>
          <a:p>
            <a:endParaRPr lang="es-MX">
              <a:solidFill>
                <a:prstClr val="black"/>
              </a:solidFill>
            </a:endParaRPr>
          </a:p>
        </p:txBody>
      </p:sp>
      <p:sp>
        <p:nvSpPr>
          <p:cNvPr id="6" name="5 Marcador de número de diapositiva"/>
          <p:cNvSpPr>
            <a:spLocks noGrp="1"/>
          </p:cNvSpPr>
          <p:nvPr>
            <p:ph type="sldNum" sz="quarter" idx="12"/>
          </p:nvPr>
        </p:nvSpPr>
        <p:spPr/>
        <p:txBody>
          <a:bodyPr/>
          <a:lstStyle/>
          <a:p>
            <a:fld id="{5FBF85D2-4FE0-4634-8DC8-7654E467651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341159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036222AE-B5BE-44A5-96F4-C13679CAC916}" type="datetimeFigureOut">
              <a:rPr lang="es-MX" smtClean="0">
                <a:solidFill>
                  <a:prstClr val="black"/>
                </a:solidFill>
              </a:rPr>
              <a:pPr/>
              <a:t>05/06/2018</a:t>
            </a:fld>
            <a:endParaRPr lang="es-MX">
              <a:solidFill>
                <a:prstClr val="black"/>
              </a:solidFill>
            </a:endParaRPr>
          </a:p>
        </p:txBody>
      </p:sp>
      <p:sp>
        <p:nvSpPr>
          <p:cNvPr id="5" name="4 Marcador de pie de página"/>
          <p:cNvSpPr>
            <a:spLocks noGrp="1"/>
          </p:cNvSpPr>
          <p:nvPr>
            <p:ph type="ftr" sz="quarter" idx="11"/>
          </p:nvPr>
        </p:nvSpPr>
        <p:spPr/>
        <p:txBody>
          <a:bodyPr/>
          <a:lstStyle/>
          <a:p>
            <a:endParaRPr lang="es-MX">
              <a:solidFill>
                <a:prstClr val="black"/>
              </a:solidFill>
            </a:endParaRPr>
          </a:p>
        </p:txBody>
      </p:sp>
      <p:sp>
        <p:nvSpPr>
          <p:cNvPr id="6" name="5 Marcador de número de diapositiva"/>
          <p:cNvSpPr>
            <a:spLocks noGrp="1"/>
          </p:cNvSpPr>
          <p:nvPr>
            <p:ph type="sldNum" sz="quarter" idx="12"/>
          </p:nvPr>
        </p:nvSpPr>
        <p:spPr/>
        <p:txBody>
          <a:bodyPr/>
          <a:lstStyle/>
          <a:p>
            <a:fld id="{5FBF85D2-4FE0-4634-8DC8-7654E467651B}" type="slidenum">
              <a:rPr lang="es-MX" smtClean="0">
                <a:solidFill>
                  <a:prstClr val="black"/>
                </a:solidFill>
              </a:rPr>
              <a:pPr/>
              <a:t>‹Nº›</a:t>
            </a:fld>
            <a:endParaRPr lang="es-MX">
              <a:solidFill>
                <a:prstClr val="black"/>
              </a:solidFill>
            </a:endParaRPr>
          </a:p>
        </p:txBody>
      </p:sp>
      <p:sp>
        <p:nvSpPr>
          <p:cNvPr id="7" name="6 Título"/>
          <p:cNvSpPr>
            <a:spLocks noGrp="1"/>
          </p:cNvSpPr>
          <p:nvPr>
            <p:ph type="title"/>
          </p:nvPr>
        </p:nvSpPr>
        <p:spPr/>
        <p:txBody>
          <a:bodyPr rtlCol="0"/>
          <a:lstStyle/>
          <a:p>
            <a:r>
              <a:rPr kumimoji="0" lang="es-ES"/>
              <a:t>Haga clic para modificar el estilo de título del patrón</a:t>
            </a:r>
            <a:endParaRPr kumimoji="0" lang="en-US"/>
          </a:p>
        </p:txBody>
      </p:sp>
    </p:spTree>
    <p:extLst>
      <p:ext uri="{BB962C8B-B14F-4D97-AF65-F5344CB8AC3E}">
        <p14:creationId xmlns:p14="http://schemas.microsoft.com/office/powerpoint/2010/main" val="3611087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036222AE-B5BE-44A5-96F4-C13679CAC916}" type="datetimeFigureOut">
              <a:rPr lang="es-MX" smtClean="0">
                <a:solidFill>
                  <a:prstClr val="white"/>
                </a:solidFill>
              </a:rPr>
              <a:pPr/>
              <a:t>05/06/2018</a:t>
            </a:fld>
            <a:endParaRPr lang="es-MX">
              <a:solidFill>
                <a:prstClr val="white"/>
              </a:solidFill>
            </a:endParaRPr>
          </a:p>
        </p:txBody>
      </p:sp>
      <p:sp>
        <p:nvSpPr>
          <p:cNvPr id="5" name="4 Marcador de pie de página"/>
          <p:cNvSpPr>
            <a:spLocks noGrp="1"/>
          </p:cNvSpPr>
          <p:nvPr>
            <p:ph type="ftr" sz="quarter" idx="11"/>
          </p:nvPr>
        </p:nvSpPr>
        <p:spPr/>
        <p:txBody>
          <a:bodyPr/>
          <a:lstStyle/>
          <a:p>
            <a:endParaRPr lang="es-MX">
              <a:solidFill>
                <a:prstClr val="white"/>
              </a:solidFill>
            </a:endParaRPr>
          </a:p>
        </p:txBody>
      </p:sp>
      <p:sp>
        <p:nvSpPr>
          <p:cNvPr id="6" name="5 Marcador de número de diapositiva"/>
          <p:cNvSpPr>
            <a:spLocks noGrp="1"/>
          </p:cNvSpPr>
          <p:nvPr>
            <p:ph type="sldNum" sz="quarter" idx="12"/>
          </p:nvPr>
        </p:nvSpPr>
        <p:spPr/>
        <p:txBody>
          <a:bodyPr/>
          <a:lstStyle/>
          <a:p>
            <a:fld id="{5FBF85D2-4FE0-4634-8DC8-7654E467651B}" type="slidenum">
              <a:rPr lang="es-MX" smtClean="0">
                <a:solidFill>
                  <a:prstClr val="white"/>
                </a:solidFill>
              </a:rPr>
              <a:pPr/>
              <a:t>‹Nº›</a:t>
            </a:fld>
            <a:endParaRPr lang="es-MX">
              <a:solidFill>
                <a:prstClr val="white"/>
              </a:solidFill>
            </a:endParaRPr>
          </a:p>
        </p:txBody>
      </p:sp>
      <p:sp>
        <p:nvSpPr>
          <p:cNvPr id="7" name="6 Cheurón"/>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
        <p:nvSpPr>
          <p:cNvPr id="8" name="7 Cheurón"/>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Tree>
    <p:extLst>
      <p:ext uri="{BB962C8B-B14F-4D97-AF65-F5344CB8AC3E}">
        <p14:creationId xmlns:p14="http://schemas.microsoft.com/office/powerpoint/2010/main" val="6925960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036222AE-B5BE-44A5-96F4-C13679CAC916}" type="datetimeFigureOut">
              <a:rPr lang="es-MX" smtClean="0">
                <a:solidFill>
                  <a:prstClr val="white"/>
                </a:solidFill>
              </a:rPr>
              <a:pPr/>
              <a:t>05/06/2018</a:t>
            </a:fld>
            <a:endParaRPr lang="es-MX">
              <a:solidFill>
                <a:prstClr val="white"/>
              </a:solidFill>
            </a:endParaRPr>
          </a:p>
        </p:txBody>
      </p:sp>
      <p:sp>
        <p:nvSpPr>
          <p:cNvPr id="6" name="5 Marcador de pie de página"/>
          <p:cNvSpPr>
            <a:spLocks noGrp="1"/>
          </p:cNvSpPr>
          <p:nvPr>
            <p:ph type="ftr" sz="quarter" idx="11"/>
          </p:nvPr>
        </p:nvSpPr>
        <p:spPr/>
        <p:txBody>
          <a:bodyPr/>
          <a:lstStyle/>
          <a:p>
            <a:endParaRPr lang="es-MX">
              <a:solidFill>
                <a:prstClr val="white"/>
              </a:solidFill>
            </a:endParaRPr>
          </a:p>
        </p:txBody>
      </p:sp>
      <p:sp>
        <p:nvSpPr>
          <p:cNvPr id="7" name="6 Marcador de número de diapositiva"/>
          <p:cNvSpPr>
            <a:spLocks noGrp="1"/>
          </p:cNvSpPr>
          <p:nvPr>
            <p:ph type="sldNum" sz="quarter" idx="12"/>
          </p:nvPr>
        </p:nvSpPr>
        <p:spPr/>
        <p:txBody>
          <a:bodyPr/>
          <a:lstStyle/>
          <a:p>
            <a:fld id="{5FBF85D2-4FE0-4634-8DC8-7654E467651B}" type="slidenum">
              <a:rPr lang="es-MX" smtClean="0">
                <a:solidFill>
                  <a:prstClr val="white"/>
                </a:solidFill>
              </a:rPr>
              <a:pPr/>
              <a:t>‹Nº›</a:t>
            </a:fld>
            <a:endParaRPr lang="es-MX">
              <a:solidFill>
                <a:prstClr val="white"/>
              </a:solidFill>
            </a:endParaRPr>
          </a:p>
        </p:txBody>
      </p:sp>
      <p:sp>
        <p:nvSpPr>
          <p:cNvPr id="8" name="7 Título"/>
          <p:cNvSpPr>
            <a:spLocks noGrp="1"/>
          </p:cNvSpPr>
          <p:nvPr>
            <p:ph type="title"/>
          </p:nvPr>
        </p:nvSpPr>
        <p:spPr/>
        <p:txBody>
          <a:bodyPr rtlCol="0"/>
          <a:lstStyle/>
          <a:p>
            <a:r>
              <a:rPr kumimoji="0" lang="es-ES"/>
              <a:t>Haga clic para modificar el estilo de título del patrón</a:t>
            </a:r>
            <a:endParaRPr kumimoji="0" lang="en-US"/>
          </a:p>
        </p:txBody>
      </p:sp>
    </p:spTree>
    <p:extLst>
      <p:ext uri="{BB962C8B-B14F-4D97-AF65-F5344CB8AC3E}">
        <p14:creationId xmlns:p14="http://schemas.microsoft.com/office/powerpoint/2010/main" val="351676089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10972800" cy="1143000"/>
          </a:xfrm>
        </p:spPr>
        <p:txBody>
          <a:bodyPr anchor="ctr"/>
          <a:lstStyle>
            <a:lvl1pPr>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036222AE-B5BE-44A5-96F4-C13679CAC916}" type="datetimeFigureOut">
              <a:rPr lang="es-MX" smtClean="0">
                <a:solidFill>
                  <a:prstClr val="black"/>
                </a:solidFill>
              </a:rPr>
              <a:pPr/>
              <a:t>05/06/2018</a:t>
            </a:fld>
            <a:endParaRPr lang="es-MX">
              <a:solidFill>
                <a:prstClr val="black"/>
              </a:solidFill>
            </a:endParaRPr>
          </a:p>
        </p:txBody>
      </p:sp>
      <p:sp>
        <p:nvSpPr>
          <p:cNvPr id="8" name="7 Marcador de pie de página"/>
          <p:cNvSpPr>
            <a:spLocks noGrp="1"/>
          </p:cNvSpPr>
          <p:nvPr>
            <p:ph type="ftr" sz="quarter" idx="11"/>
          </p:nvPr>
        </p:nvSpPr>
        <p:spPr/>
        <p:txBody>
          <a:bodyPr/>
          <a:lstStyle/>
          <a:p>
            <a:endParaRPr lang="es-MX">
              <a:solidFill>
                <a:prstClr val="black"/>
              </a:solidFill>
            </a:endParaRPr>
          </a:p>
        </p:txBody>
      </p:sp>
      <p:sp>
        <p:nvSpPr>
          <p:cNvPr id="9" name="8 Marcador de número de diapositiva"/>
          <p:cNvSpPr>
            <a:spLocks noGrp="1"/>
          </p:cNvSpPr>
          <p:nvPr>
            <p:ph type="sldNum" sz="quarter" idx="12"/>
          </p:nvPr>
        </p:nvSpPr>
        <p:spPr/>
        <p:txBody>
          <a:bodyPr/>
          <a:lstStyle/>
          <a:p>
            <a:fld id="{5FBF85D2-4FE0-4634-8DC8-7654E467651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141336200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036222AE-B5BE-44A5-96F4-C13679CAC916}" type="datetimeFigureOut">
              <a:rPr lang="es-MX" smtClean="0">
                <a:solidFill>
                  <a:prstClr val="white"/>
                </a:solidFill>
              </a:rPr>
              <a:pPr/>
              <a:t>05/06/2018</a:t>
            </a:fld>
            <a:endParaRPr lang="es-MX">
              <a:solidFill>
                <a:prstClr val="white"/>
              </a:solidFill>
            </a:endParaRPr>
          </a:p>
        </p:txBody>
      </p:sp>
      <p:sp>
        <p:nvSpPr>
          <p:cNvPr id="4" name="3 Marcador de pie de página"/>
          <p:cNvSpPr>
            <a:spLocks noGrp="1"/>
          </p:cNvSpPr>
          <p:nvPr>
            <p:ph type="ftr" sz="quarter" idx="11"/>
          </p:nvPr>
        </p:nvSpPr>
        <p:spPr/>
        <p:txBody>
          <a:bodyPr/>
          <a:lstStyle/>
          <a:p>
            <a:endParaRPr lang="es-MX">
              <a:solidFill>
                <a:prstClr val="white"/>
              </a:solidFill>
            </a:endParaRPr>
          </a:p>
        </p:txBody>
      </p:sp>
      <p:sp>
        <p:nvSpPr>
          <p:cNvPr id="5" name="4 Marcador de número de diapositiva"/>
          <p:cNvSpPr>
            <a:spLocks noGrp="1"/>
          </p:cNvSpPr>
          <p:nvPr>
            <p:ph type="sldNum" sz="quarter" idx="12"/>
          </p:nvPr>
        </p:nvSpPr>
        <p:spPr/>
        <p:txBody>
          <a:bodyPr/>
          <a:lstStyle/>
          <a:p>
            <a:fld id="{5FBF85D2-4FE0-4634-8DC8-7654E467651B}" type="slidenum">
              <a:rPr lang="es-MX" smtClean="0">
                <a:solidFill>
                  <a:prstClr val="white"/>
                </a:solidFill>
              </a:rPr>
              <a:pPr/>
              <a:t>‹Nº›</a:t>
            </a:fld>
            <a:endParaRPr lang="es-MX">
              <a:solidFill>
                <a:prstClr val="white"/>
              </a:solidFill>
            </a:endParaRPr>
          </a:p>
        </p:txBody>
      </p:sp>
      <p:sp>
        <p:nvSpPr>
          <p:cNvPr id="6" name="5 Título"/>
          <p:cNvSpPr>
            <a:spLocks noGrp="1"/>
          </p:cNvSpPr>
          <p:nvPr>
            <p:ph type="title"/>
          </p:nvPr>
        </p:nvSpPr>
        <p:spPr/>
        <p:txBody>
          <a:bodyPr rtlCol="0"/>
          <a:lstStyle/>
          <a:p>
            <a:r>
              <a:rPr kumimoji="0" lang="es-ES"/>
              <a:t>Haga clic para modificar el estilo de título del patrón</a:t>
            </a:r>
            <a:endParaRPr kumimoji="0" lang="en-US"/>
          </a:p>
        </p:txBody>
      </p:sp>
    </p:spTree>
    <p:extLst>
      <p:ext uri="{BB962C8B-B14F-4D97-AF65-F5344CB8AC3E}">
        <p14:creationId xmlns:p14="http://schemas.microsoft.com/office/powerpoint/2010/main" val="381696670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36222AE-B5BE-44A5-96F4-C13679CAC916}" type="datetimeFigureOut">
              <a:rPr lang="es-MX" smtClean="0">
                <a:solidFill>
                  <a:prstClr val="black"/>
                </a:solidFill>
              </a:rPr>
              <a:pPr/>
              <a:t>05/06/2018</a:t>
            </a:fld>
            <a:endParaRPr lang="es-MX">
              <a:solidFill>
                <a:prstClr val="black"/>
              </a:solidFill>
            </a:endParaRPr>
          </a:p>
        </p:txBody>
      </p:sp>
      <p:sp>
        <p:nvSpPr>
          <p:cNvPr id="3" name="2 Marcador de pie de página"/>
          <p:cNvSpPr>
            <a:spLocks noGrp="1"/>
          </p:cNvSpPr>
          <p:nvPr>
            <p:ph type="ftr" sz="quarter" idx="11"/>
          </p:nvPr>
        </p:nvSpPr>
        <p:spPr/>
        <p:txBody>
          <a:bodyPr/>
          <a:lstStyle/>
          <a:p>
            <a:endParaRPr lang="es-MX">
              <a:solidFill>
                <a:prstClr val="black"/>
              </a:solidFill>
            </a:endParaRPr>
          </a:p>
        </p:txBody>
      </p:sp>
      <p:sp>
        <p:nvSpPr>
          <p:cNvPr id="4" name="3 Marcador de número de diapositiva"/>
          <p:cNvSpPr>
            <a:spLocks noGrp="1"/>
          </p:cNvSpPr>
          <p:nvPr>
            <p:ph type="sldNum" sz="quarter" idx="12"/>
          </p:nvPr>
        </p:nvSpPr>
        <p:spPr/>
        <p:txBody>
          <a:bodyPr/>
          <a:lstStyle/>
          <a:p>
            <a:fld id="{5FBF85D2-4FE0-4634-8DC8-7654E467651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1939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a:xfrm>
            <a:off x="8969376" y="6407944"/>
            <a:ext cx="2560320" cy="365760"/>
          </a:xfrm>
        </p:spPr>
        <p:txBody>
          <a:bodyPr/>
          <a:lstStyle/>
          <a:p>
            <a:fld id="{036222AE-B5BE-44A5-96F4-C13679CAC916}" type="datetimeFigureOut">
              <a:rPr lang="es-MX" smtClean="0">
                <a:solidFill>
                  <a:prstClr val="black"/>
                </a:solidFill>
              </a:rPr>
              <a:pPr/>
              <a:t>05/06/2018</a:t>
            </a:fld>
            <a:endParaRPr lang="es-MX">
              <a:solidFill>
                <a:prstClr val="black"/>
              </a:solidFill>
            </a:endParaRPr>
          </a:p>
        </p:txBody>
      </p:sp>
      <p:sp>
        <p:nvSpPr>
          <p:cNvPr id="6" name="5 Marcador de pie de página"/>
          <p:cNvSpPr>
            <a:spLocks noGrp="1"/>
          </p:cNvSpPr>
          <p:nvPr>
            <p:ph type="ftr" sz="quarter" idx="11"/>
          </p:nvPr>
        </p:nvSpPr>
        <p:spPr/>
        <p:txBody>
          <a:bodyPr/>
          <a:lstStyle/>
          <a:p>
            <a:endParaRPr lang="es-MX">
              <a:solidFill>
                <a:prstClr val="black"/>
              </a:solidFill>
            </a:endParaRPr>
          </a:p>
        </p:txBody>
      </p:sp>
      <p:sp>
        <p:nvSpPr>
          <p:cNvPr id="7" name="6 Marcador de número de diapositiva"/>
          <p:cNvSpPr>
            <a:spLocks noGrp="1"/>
          </p:cNvSpPr>
          <p:nvPr>
            <p:ph type="sldNum" sz="quarter" idx="12"/>
          </p:nvPr>
        </p:nvSpPr>
        <p:spPr/>
        <p:txBody>
          <a:bodyPr/>
          <a:lstStyle/>
          <a:p>
            <a:fld id="{5FBF85D2-4FE0-4634-8DC8-7654E467651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173728667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a:t>Haga clic para modificar el estilo de texto del patrón</a:t>
            </a:r>
          </a:p>
        </p:txBody>
      </p:sp>
      <p:sp>
        <p:nvSpPr>
          <p:cNvPr id="3" name="2 Marcador de posición de imagen"/>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036222AE-B5BE-44A5-96F4-C13679CAC916}" type="datetimeFigureOut">
              <a:rPr lang="es-MX" smtClean="0">
                <a:solidFill>
                  <a:prstClr val="white"/>
                </a:solidFill>
              </a:rPr>
              <a:pPr/>
              <a:t>05/06/2018</a:t>
            </a:fld>
            <a:endParaRPr lang="es-MX">
              <a:solidFill>
                <a:prstClr val="white"/>
              </a:solidFill>
            </a:endParaRPr>
          </a:p>
        </p:txBody>
      </p:sp>
      <p:sp>
        <p:nvSpPr>
          <p:cNvPr id="6" name="5 Marcador de pie de página"/>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s-MX">
              <a:solidFill>
                <a:prstClr val="white"/>
              </a:solidFill>
            </a:endParaRPr>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5FBF85D2-4FE0-4634-8DC8-7654E467651B}" type="slidenum">
              <a:rPr lang="es-MX" smtClean="0">
                <a:solidFill>
                  <a:prstClr val="white"/>
                </a:solidFill>
              </a:rPr>
              <a:pPr/>
              <a:t>‹Nº›</a:t>
            </a:fld>
            <a:endParaRPr lang="es-MX">
              <a:solidFill>
                <a:prstClr val="white"/>
              </a:solidFill>
            </a:endParaRPr>
          </a:p>
        </p:txBody>
      </p:sp>
      <p:sp>
        <p:nvSpPr>
          <p:cNvPr id="2" name="1 Título"/>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a:t>Haga clic para modificar el estilo de título del patrón</a:t>
            </a:r>
            <a:endParaRPr kumimoji="0" lang="en-US"/>
          </a:p>
        </p:txBody>
      </p:sp>
      <p:sp>
        <p:nvSpPr>
          <p:cNvPr id="8" name="7 Forma libre"/>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9" name="8 Forma libre"/>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0" name="9 Triángulo rectángulo"/>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a:solidFill>
                <a:prstClr val="white"/>
              </a:solidFill>
            </a:endParaRPr>
          </a:p>
        </p:txBody>
      </p:sp>
      <p:cxnSp>
        <p:nvCxnSpPr>
          <p:cNvPr id="11" name="10 Conector recto"/>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
        <p:nvSpPr>
          <p:cNvPr id="13" name="12 Cheurón"/>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Tree>
    <p:extLst>
      <p:ext uri="{BB962C8B-B14F-4D97-AF65-F5344CB8AC3E}">
        <p14:creationId xmlns:p14="http://schemas.microsoft.com/office/powerpoint/2010/main" val="157672237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11 Forma libre"/>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4" name="13 Triángulo rectángulo"/>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a:solidFill>
                <a:prstClr val="white"/>
              </a:solidFill>
            </a:endParaRPr>
          </a:p>
        </p:txBody>
      </p:sp>
      <p:cxnSp>
        <p:nvCxnSpPr>
          <p:cNvPr id="15" name="14 Conector recto"/>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9 Marcador de fecha"/>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036222AE-B5BE-44A5-96F4-C13679CAC916}" type="datetimeFigureOut">
              <a:rPr lang="es-MX" smtClean="0">
                <a:solidFill>
                  <a:prstClr val="black"/>
                </a:solidFill>
              </a:rPr>
              <a:pPr/>
              <a:t>05/06/2018</a:t>
            </a:fld>
            <a:endParaRPr lang="es-MX">
              <a:solidFill>
                <a:prstClr val="black"/>
              </a:solidFill>
            </a:endParaRPr>
          </a:p>
        </p:txBody>
      </p:sp>
      <p:sp>
        <p:nvSpPr>
          <p:cNvPr id="22" name="21 Marcador de pie de página"/>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s-MX">
              <a:solidFill>
                <a:prstClr val="black"/>
              </a:solidFill>
            </a:endParaRPr>
          </a:p>
        </p:txBody>
      </p:sp>
      <p:sp>
        <p:nvSpPr>
          <p:cNvPr id="18" name="17 Marcador de número de diapositiva"/>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5FBF85D2-4FE0-4634-8DC8-7654E467651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2786594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19560" y="2108039"/>
            <a:ext cx="10354602" cy="1986367"/>
          </a:xfrm>
        </p:spPr>
        <p:txBody>
          <a:bodyPr>
            <a:normAutofit/>
          </a:bodyPr>
          <a:lstStyle/>
          <a:p>
            <a:r>
              <a:rPr lang="es-MX" dirty="0"/>
              <a:t>Estudios Regionales del Pacífico Asiático, Medio Oriente y África</a:t>
            </a:r>
          </a:p>
        </p:txBody>
      </p:sp>
      <p:sp>
        <p:nvSpPr>
          <p:cNvPr id="3" name="2 Subtítulo"/>
          <p:cNvSpPr>
            <a:spLocks noGrp="1"/>
          </p:cNvSpPr>
          <p:nvPr>
            <p:ph type="subTitle" idx="1"/>
          </p:nvPr>
        </p:nvSpPr>
        <p:spPr/>
        <p:txBody>
          <a:bodyPr/>
          <a:lstStyle/>
          <a:p>
            <a:endParaRPr lang="es-MX" dirty="0"/>
          </a:p>
          <a:p>
            <a:r>
              <a:rPr lang="es-MX" dirty="0"/>
              <a:t>Mtro. Luis Julián </a:t>
            </a:r>
            <a:r>
              <a:rPr lang="es-MX" dirty="0" err="1"/>
              <a:t>Mireles</a:t>
            </a:r>
            <a:r>
              <a:rPr lang="es-MX" dirty="0"/>
              <a:t> Romero</a:t>
            </a:r>
          </a:p>
        </p:txBody>
      </p:sp>
      <p:pic>
        <p:nvPicPr>
          <p:cNvPr id="1026" name="Picture 2" descr="C:\Users\Julian\Desktop\images (1).jpg"/>
          <p:cNvPicPr>
            <a:picLocks noChangeAspect="1" noChangeArrowheads="1"/>
          </p:cNvPicPr>
          <p:nvPr/>
        </p:nvPicPr>
        <p:blipFill>
          <a:blip r:embed="rId2" cstate="print"/>
          <a:srcRect/>
          <a:stretch>
            <a:fillRect/>
          </a:stretch>
        </p:blipFill>
        <p:spPr bwMode="auto">
          <a:xfrm>
            <a:off x="8882082" y="357166"/>
            <a:ext cx="1357322" cy="1285860"/>
          </a:xfrm>
          <a:prstGeom prst="rect">
            <a:avLst/>
          </a:prstGeom>
          <a:noFill/>
        </p:spPr>
      </p:pic>
      <p:pic>
        <p:nvPicPr>
          <p:cNvPr id="1027" name="Picture 3" descr="C:\Users\Julian\Desktop\images.jpg"/>
          <p:cNvPicPr>
            <a:picLocks noChangeAspect="1" noChangeArrowheads="1"/>
          </p:cNvPicPr>
          <p:nvPr/>
        </p:nvPicPr>
        <p:blipFill>
          <a:blip r:embed="rId3" cstate="print"/>
          <a:srcRect/>
          <a:stretch>
            <a:fillRect/>
          </a:stretch>
        </p:blipFill>
        <p:spPr bwMode="auto">
          <a:xfrm>
            <a:off x="2166911" y="214290"/>
            <a:ext cx="1143008" cy="1643074"/>
          </a:xfrm>
          <a:prstGeom prst="rect">
            <a:avLst/>
          </a:prstGeom>
          <a:noFill/>
        </p:spPr>
      </p:pic>
      <p:sp>
        <p:nvSpPr>
          <p:cNvPr id="6" name="5 CuadroTexto"/>
          <p:cNvSpPr txBox="1"/>
          <p:nvPr/>
        </p:nvSpPr>
        <p:spPr>
          <a:xfrm>
            <a:off x="2809852" y="785794"/>
            <a:ext cx="6786610" cy="1323439"/>
          </a:xfrm>
          <a:prstGeom prst="rect">
            <a:avLst/>
          </a:prstGeom>
          <a:noFill/>
        </p:spPr>
        <p:txBody>
          <a:bodyPr wrap="square" rtlCol="0">
            <a:spAutoFit/>
          </a:bodyPr>
          <a:lstStyle/>
          <a:p>
            <a:pPr algn="ctr"/>
            <a:r>
              <a:rPr lang="es-MX" sz="2200" b="1" dirty="0">
                <a:solidFill>
                  <a:prstClr val="black"/>
                </a:solidFill>
                <a:latin typeface="Lucida Sans Unicode"/>
              </a:rPr>
              <a:t>Instituto Politécnico Nacional</a:t>
            </a:r>
          </a:p>
          <a:p>
            <a:pPr algn="ctr"/>
            <a:r>
              <a:rPr lang="es-MX" sz="2000" b="1" dirty="0">
                <a:solidFill>
                  <a:prstClr val="black"/>
                </a:solidFill>
                <a:latin typeface="Lucida Sans Unicode"/>
              </a:rPr>
              <a:t>Escuela Superior de Comercio y Administración</a:t>
            </a:r>
          </a:p>
          <a:p>
            <a:pPr algn="ctr"/>
            <a:endParaRPr lang="es-MX" dirty="0" smtClean="0">
              <a:solidFill>
                <a:prstClr val="black"/>
              </a:solidFill>
              <a:latin typeface="Lucida Sans Unicode"/>
            </a:endParaRPr>
          </a:p>
          <a:p>
            <a:pPr algn="ctr"/>
            <a:r>
              <a:rPr lang="es-MX" sz="2000" b="1" dirty="0" smtClean="0">
                <a:solidFill>
                  <a:prstClr val="black"/>
                </a:solidFill>
                <a:latin typeface="Lucida Sans Unicode"/>
              </a:rPr>
              <a:t>Lic</a:t>
            </a:r>
            <a:r>
              <a:rPr lang="es-MX" sz="2000" b="1" dirty="0">
                <a:solidFill>
                  <a:prstClr val="black"/>
                </a:solidFill>
                <a:latin typeface="Lucida Sans Unicode"/>
              </a:rPr>
              <a:t>. Negocios Internacionales</a:t>
            </a:r>
          </a:p>
        </p:txBody>
      </p:sp>
    </p:spTree>
    <p:extLst>
      <p:ext uri="{BB962C8B-B14F-4D97-AF65-F5344CB8AC3E}">
        <p14:creationId xmlns:p14="http://schemas.microsoft.com/office/powerpoint/2010/main" val="38187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algn="just"/>
            <a:r>
              <a:rPr lang="es-MX" dirty="0"/>
              <a:t>Los Estados otorgarán trato nacional a los bienes de la otra Parte de conformidad con el artículo III del GATT de 1994, y para tal efecto el Artículo III del GATT de 1994 se incorpora y es parte integrante de este Acuerdo.</a:t>
            </a:r>
          </a:p>
        </p:txBody>
      </p:sp>
      <p:pic>
        <p:nvPicPr>
          <p:cNvPr id="5" name="Content Placeholder 4"/>
          <p:cNvPicPr>
            <a:picLocks noGrp="1" noChangeAspect="1"/>
          </p:cNvPicPr>
          <p:nvPr>
            <p:ph sz="half" idx="2"/>
          </p:nvPr>
        </p:nvPicPr>
        <p:blipFill>
          <a:blip r:embed="rId2"/>
          <a:stretch>
            <a:fillRect/>
          </a:stretch>
        </p:blipFill>
        <p:spPr>
          <a:xfrm>
            <a:off x="6688899" y="2209871"/>
            <a:ext cx="4355251" cy="3068877"/>
          </a:xfrm>
          <a:prstGeom prst="rect">
            <a:avLst/>
          </a:prstGeom>
        </p:spPr>
      </p:pic>
      <p:sp>
        <p:nvSpPr>
          <p:cNvPr id="4" name="Title 3"/>
          <p:cNvSpPr>
            <a:spLocks noGrp="1"/>
          </p:cNvSpPr>
          <p:nvPr>
            <p:ph type="title"/>
          </p:nvPr>
        </p:nvSpPr>
        <p:spPr/>
        <p:txBody>
          <a:bodyPr/>
          <a:lstStyle/>
          <a:p>
            <a:pPr algn="ctr"/>
            <a:r>
              <a:rPr lang="es-MX" dirty="0">
                <a:solidFill>
                  <a:schemeClr val="tx1"/>
                </a:solidFill>
              </a:rPr>
              <a:t>Trato nacional en el comercio de bienes</a:t>
            </a:r>
          </a:p>
        </p:txBody>
      </p:sp>
    </p:spTree>
    <p:extLst>
      <p:ext uri="{BB962C8B-B14F-4D97-AF65-F5344CB8AC3E}">
        <p14:creationId xmlns:p14="http://schemas.microsoft.com/office/powerpoint/2010/main" val="2156273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lgn="just"/>
            <a:r>
              <a:rPr lang="es-MX" dirty="0"/>
              <a:t>El Tratado de Libre Comercio es muy enfático al señalar que la clasificación de los bienes susceptibles de comercialización será bajo el sistema armonizado establecido por la Organización Mundial de Aduanas.</a:t>
            </a:r>
          </a:p>
        </p:txBody>
      </p:sp>
      <p:pic>
        <p:nvPicPr>
          <p:cNvPr id="5" name="Content Placeholder 4"/>
          <p:cNvPicPr>
            <a:picLocks noGrp="1" noChangeAspect="1"/>
          </p:cNvPicPr>
          <p:nvPr>
            <p:ph sz="half" idx="2"/>
          </p:nvPr>
        </p:nvPicPr>
        <p:blipFill>
          <a:blip r:embed="rId2"/>
          <a:stretch>
            <a:fillRect/>
          </a:stretch>
        </p:blipFill>
        <p:spPr>
          <a:xfrm>
            <a:off x="7421323" y="1765198"/>
            <a:ext cx="3288429" cy="3958224"/>
          </a:xfrm>
          <a:prstGeom prst="rect">
            <a:avLst/>
          </a:prstGeom>
        </p:spPr>
      </p:pic>
      <p:sp>
        <p:nvSpPr>
          <p:cNvPr id="4" name="Title 3"/>
          <p:cNvSpPr>
            <a:spLocks noGrp="1"/>
          </p:cNvSpPr>
          <p:nvPr>
            <p:ph type="title"/>
          </p:nvPr>
        </p:nvSpPr>
        <p:spPr/>
        <p:txBody>
          <a:bodyPr/>
          <a:lstStyle/>
          <a:p>
            <a:pPr algn="ctr"/>
            <a:r>
              <a:rPr lang="es-MX" dirty="0">
                <a:solidFill>
                  <a:schemeClr val="tx1"/>
                </a:solidFill>
              </a:rPr>
              <a:t>Clasificación de los Bienes</a:t>
            </a:r>
          </a:p>
        </p:txBody>
      </p:sp>
    </p:spTree>
    <p:extLst>
      <p:ext uri="{BB962C8B-B14F-4D97-AF65-F5344CB8AC3E}">
        <p14:creationId xmlns:p14="http://schemas.microsoft.com/office/powerpoint/2010/main" val="1159313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1503123" y="1903956"/>
            <a:ext cx="3582444" cy="3469710"/>
          </a:xfrm>
          <a:prstGeom prst="rect">
            <a:avLst/>
          </a:prstGeom>
        </p:spPr>
      </p:pic>
      <p:sp>
        <p:nvSpPr>
          <p:cNvPr id="3" name="Content Placeholder 2"/>
          <p:cNvSpPr>
            <a:spLocks noGrp="1"/>
          </p:cNvSpPr>
          <p:nvPr>
            <p:ph sz="half" idx="2"/>
          </p:nvPr>
        </p:nvSpPr>
        <p:spPr/>
        <p:txBody>
          <a:bodyPr>
            <a:normAutofit lnSpcReduction="10000"/>
          </a:bodyPr>
          <a:lstStyle/>
          <a:p>
            <a:pPr algn="just"/>
            <a:r>
              <a:rPr lang="es-MX" dirty="0"/>
              <a:t>De acuerdo con el TLC, cada una de los Estados parte eliminará o reducirá sus aranceles aduaneros sobre bienes originarios designados para tales efectos en su lista establecida en el anexo 1, de conformidad con los términos y condiciones ahí establecidos.</a:t>
            </a:r>
          </a:p>
        </p:txBody>
      </p:sp>
      <p:sp>
        <p:nvSpPr>
          <p:cNvPr id="4" name="Title 3"/>
          <p:cNvSpPr>
            <a:spLocks noGrp="1"/>
          </p:cNvSpPr>
          <p:nvPr>
            <p:ph type="title"/>
          </p:nvPr>
        </p:nvSpPr>
        <p:spPr/>
        <p:txBody>
          <a:bodyPr/>
          <a:lstStyle/>
          <a:p>
            <a:pPr algn="ctr"/>
            <a:r>
              <a:rPr lang="es-MX" dirty="0">
                <a:solidFill>
                  <a:schemeClr val="tx1"/>
                </a:solidFill>
              </a:rPr>
              <a:t>Eliminación de aranceles </a:t>
            </a:r>
          </a:p>
        </p:txBody>
      </p:sp>
    </p:spTree>
    <p:extLst>
      <p:ext uri="{BB962C8B-B14F-4D97-AF65-F5344CB8AC3E}">
        <p14:creationId xmlns:p14="http://schemas.microsoft.com/office/powerpoint/2010/main" val="2711843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lgn="just"/>
            <a:r>
              <a:rPr lang="es-MX" dirty="0"/>
              <a:t>El tratado en su artículo 6 establece que ninguna de las Partes adoptará o mantendrá ningún arancel sobre los bienes exportados desde una Parte hacia la otra Parte.</a:t>
            </a:r>
          </a:p>
        </p:txBody>
      </p:sp>
      <p:pic>
        <p:nvPicPr>
          <p:cNvPr id="5" name="Content Placeholder 4"/>
          <p:cNvPicPr>
            <a:picLocks noGrp="1" noChangeAspect="1"/>
          </p:cNvPicPr>
          <p:nvPr>
            <p:ph sz="half" idx="2"/>
          </p:nvPr>
        </p:nvPicPr>
        <p:blipFill>
          <a:blip r:embed="rId2"/>
          <a:stretch>
            <a:fillRect/>
          </a:stretch>
        </p:blipFill>
        <p:spPr>
          <a:xfrm>
            <a:off x="7678954" y="2037835"/>
            <a:ext cx="3406580" cy="3412950"/>
          </a:xfrm>
          <a:prstGeom prst="rect">
            <a:avLst/>
          </a:prstGeom>
        </p:spPr>
      </p:pic>
      <p:sp>
        <p:nvSpPr>
          <p:cNvPr id="4" name="Title 3"/>
          <p:cNvSpPr>
            <a:spLocks noGrp="1"/>
          </p:cNvSpPr>
          <p:nvPr>
            <p:ph type="title"/>
          </p:nvPr>
        </p:nvSpPr>
        <p:spPr/>
        <p:txBody>
          <a:bodyPr/>
          <a:lstStyle/>
          <a:p>
            <a:pPr algn="ctr"/>
            <a:r>
              <a:rPr lang="es-MX" dirty="0">
                <a:solidFill>
                  <a:schemeClr val="tx1"/>
                </a:solidFill>
              </a:rPr>
              <a:t>Prohibiciones a aranceles a la exportación</a:t>
            </a:r>
          </a:p>
        </p:txBody>
      </p:sp>
    </p:spTree>
    <p:extLst>
      <p:ext uri="{BB962C8B-B14F-4D97-AF65-F5344CB8AC3E}">
        <p14:creationId xmlns:p14="http://schemas.microsoft.com/office/powerpoint/2010/main" val="4082796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10000"/>
          </a:bodyPr>
          <a:lstStyle/>
          <a:p>
            <a:pPr algn="just"/>
            <a:r>
              <a:rPr lang="es-MX" dirty="0"/>
              <a:t>Salvo que se disponga otra cosa en este Acuerdo, ninguna de las Partes impondrá o mantendrá ninguna prohibición ni restricción aparte de los aranceles aduaneros a la importación de cualquier bien de la otra Parte o a la exportación o venta para exportación de cualquier bien destinado a la otra Parte.</a:t>
            </a:r>
          </a:p>
        </p:txBody>
      </p:sp>
      <p:pic>
        <p:nvPicPr>
          <p:cNvPr id="5" name="Content Placeholder 4"/>
          <p:cNvPicPr>
            <a:picLocks noGrp="1" noChangeAspect="1"/>
          </p:cNvPicPr>
          <p:nvPr>
            <p:ph sz="half" idx="2"/>
          </p:nvPr>
        </p:nvPicPr>
        <p:blipFill>
          <a:blip r:embed="rId2"/>
          <a:stretch>
            <a:fillRect/>
          </a:stretch>
        </p:blipFill>
        <p:spPr>
          <a:xfrm>
            <a:off x="7578248" y="2367419"/>
            <a:ext cx="2601738" cy="3089373"/>
          </a:xfrm>
          <a:prstGeom prst="rect">
            <a:avLst/>
          </a:prstGeom>
        </p:spPr>
      </p:pic>
      <p:sp>
        <p:nvSpPr>
          <p:cNvPr id="4" name="Title 3"/>
          <p:cNvSpPr>
            <a:spLocks noGrp="1"/>
          </p:cNvSpPr>
          <p:nvPr>
            <p:ph type="title"/>
          </p:nvPr>
        </p:nvSpPr>
        <p:spPr/>
        <p:txBody>
          <a:bodyPr>
            <a:normAutofit fontScale="90000"/>
          </a:bodyPr>
          <a:lstStyle/>
          <a:p>
            <a:pPr algn="ctr"/>
            <a:r>
              <a:rPr lang="es-MX" dirty="0">
                <a:solidFill>
                  <a:schemeClr val="tx1"/>
                </a:solidFill>
              </a:rPr>
              <a:t>Restricciones a la importación y exportación</a:t>
            </a:r>
          </a:p>
        </p:txBody>
      </p:sp>
    </p:spTree>
    <p:extLst>
      <p:ext uri="{BB962C8B-B14F-4D97-AF65-F5344CB8AC3E}">
        <p14:creationId xmlns:p14="http://schemas.microsoft.com/office/powerpoint/2010/main" val="1417158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85000" lnSpcReduction="10000"/>
          </a:bodyPr>
          <a:lstStyle/>
          <a:p>
            <a:pPr algn="just"/>
            <a:r>
              <a:rPr lang="es-MX" dirty="0"/>
              <a:t>Las negociaciones comerciales entre México e Israel iniciaron en abril de 1998. Después de diez rondas de negociación las partes concluyeron un acuerdo que preveía la creación de un área de libre comercio. El tratado de libre comercio entre México e Israel fue suscrito el 6 de marzo de 2000. Entró en vigor a partir del primero de julio de 2001.</a:t>
            </a:r>
          </a:p>
        </p:txBody>
      </p:sp>
      <p:pic>
        <p:nvPicPr>
          <p:cNvPr id="5" name="Content Placeholder 4"/>
          <p:cNvPicPr>
            <a:picLocks noGrp="1" noChangeAspect="1"/>
          </p:cNvPicPr>
          <p:nvPr>
            <p:ph sz="half" idx="2"/>
          </p:nvPr>
        </p:nvPicPr>
        <p:blipFill>
          <a:blip r:embed="rId2"/>
          <a:stretch>
            <a:fillRect/>
          </a:stretch>
        </p:blipFill>
        <p:spPr>
          <a:xfrm>
            <a:off x="7663232" y="2122189"/>
            <a:ext cx="3171782" cy="3244241"/>
          </a:xfrm>
          <a:prstGeom prst="rect">
            <a:avLst/>
          </a:prstGeom>
        </p:spPr>
      </p:pic>
      <p:sp>
        <p:nvSpPr>
          <p:cNvPr id="4" name="Title 3"/>
          <p:cNvSpPr>
            <a:spLocks noGrp="1"/>
          </p:cNvSpPr>
          <p:nvPr>
            <p:ph type="title"/>
          </p:nvPr>
        </p:nvSpPr>
        <p:spPr/>
        <p:txBody>
          <a:bodyPr>
            <a:normAutofit fontScale="90000"/>
          </a:bodyPr>
          <a:lstStyle/>
          <a:p>
            <a:pPr algn="ctr"/>
            <a:r>
              <a:rPr lang="es-MX" dirty="0" smtClean="0">
                <a:solidFill>
                  <a:schemeClr val="tx1"/>
                </a:solidFill>
              </a:rPr>
              <a:t>4.3 </a:t>
            </a:r>
            <a:r>
              <a:rPr lang="es-MX" dirty="0">
                <a:solidFill>
                  <a:schemeClr val="tx1"/>
                </a:solidFill>
              </a:rPr>
              <a:t>Tratado de Libre Comercio México-Israel</a:t>
            </a:r>
          </a:p>
        </p:txBody>
      </p:sp>
    </p:spTree>
    <p:extLst>
      <p:ext uri="{BB962C8B-B14F-4D97-AF65-F5344CB8AC3E}">
        <p14:creationId xmlns:p14="http://schemas.microsoft.com/office/powerpoint/2010/main" val="1443898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1215025" y="1866377"/>
            <a:ext cx="4024334" cy="3281819"/>
          </a:xfrm>
          <a:prstGeom prst="rect">
            <a:avLst/>
          </a:prstGeom>
        </p:spPr>
      </p:pic>
      <p:sp>
        <p:nvSpPr>
          <p:cNvPr id="3" name="Content Placeholder 2"/>
          <p:cNvSpPr>
            <a:spLocks noGrp="1"/>
          </p:cNvSpPr>
          <p:nvPr>
            <p:ph sz="half" idx="2"/>
          </p:nvPr>
        </p:nvSpPr>
        <p:spPr/>
        <p:txBody>
          <a:bodyPr>
            <a:normAutofit fontScale="77500" lnSpcReduction="20000"/>
          </a:bodyPr>
          <a:lstStyle/>
          <a:p>
            <a:endParaRPr lang="es-MX" dirty="0"/>
          </a:p>
          <a:p>
            <a:pPr marL="109728" indent="0" algn="just">
              <a:buNone/>
            </a:pPr>
            <a:r>
              <a:rPr lang="es-MX" dirty="0"/>
              <a:t>Los fines establecidos en el preámbulo del tratado son los siguientes:</a:t>
            </a:r>
          </a:p>
          <a:p>
            <a:pPr algn="just"/>
            <a:r>
              <a:rPr lang="es-MX" dirty="0"/>
              <a:t>FORTALECER sus relaciones económicas y promover su desarrollo económico.</a:t>
            </a:r>
          </a:p>
          <a:p>
            <a:pPr algn="just"/>
            <a:r>
              <a:rPr lang="es-MX" dirty="0"/>
              <a:t>CREAR un mercado más extenso y seguro para los bienes producidos en sus territorios.</a:t>
            </a:r>
          </a:p>
          <a:p>
            <a:pPr algn="just"/>
            <a:r>
              <a:rPr lang="es-MX" dirty="0"/>
              <a:t>ESTABLECER reglas claras y de beneficio mutuo para su intercambio comercial.</a:t>
            </a:r>
          </a:p>
          <a:p>
            <a:pPr algn="just"/>
            <a:r>
              <a:rPr lang="es-MX" dirty="0"/>
              <a:t>CREAR un marco para la promoción de la inversión y cooperación.</a:t>
            </a:r>
          </a:p>
        </p:txBody>
      </p:sp>
      <p:sp>
        <p:nvSpPr>
          <p:cNvPr id="4" name="Title 3"/>
          <p:cNvSpPr>
            <a:spLocks noGrp="1"/>
          </p:cNvSpPr>
          <p:nvPr>
            <p:ph type="title"/>
          </p:nvPr>
        </p:nvSpPr>
        <p:spPr/>
        <p:txBody>
          <a:bodyPr/>
          <a:lstStyle/>
          <a:p>
            <a:pPr algn="ctr"/>
            <a:r>
              <a:rPr lang="es-MX" dirty="0">
                <a:solidFill>
                  <a:schemeClr val="tx1"/>
                </a:solidFill>
              </a:rPr>
              <a:t>Fines del tratado</a:t>
            </a:r>
          </a:p>
        </p:txBody>
      </p:sp>
    </p:spTree>
    <p:extLst>
      <p:ext uri="{BB962C8B-B14F-4D97-AF65-F5344CB8AC3E}">
        <p14:creationId xmlns:p14="http://schemas.microsoft.com/office/powerpoint/2010/main" val="258367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6649" y="76930"/>
            <a:ext cx="10972800" cy="845708"/>
          </a:xfrm>
        </p:spPr>
        <p:txBody>
          <a:bodyPr/>
          <a:lstStyle/>
          <a:p>
            <a:pPr algn="ctr"/>
            <a:r>
              <a:rPr lang="es-MX" dirty="0">
                <a:solidFill>
                  <a:schemeClr val="tx1"/>
                </a:solidFill>
              </a:rPr>
              <a:t>Objetivos del tratado</a:t>
            </a:r>
          </a:p>
        </p:txBody>
      </p:sp>
      <p:sp>
        <p:nvSpPr>
          <p:cNvPr id="6" name="Content Placeholder 5"/>
          <p:cNvSpPr>
            <a:spLocks noGrp="1"/>
          </p:cNvSpPr>
          <p:nvPr>
            <p:ph idx="4294967295"/>
          </p:nvPr>
        </p:nvSpPr>
        <p:spPr>
          <a:xfrm>
            <a:off x="263610" y="775087"/>
            <a:ext cx="11516497" cy="4525962"/>
          </a:xfrm>
        </p:spPr>
        <p:txBody>
          <a:bodyPr>
            <a:noAutofit/>
          </a:bodyPr>
          <a:lstStyle/>
          <a:p>
            <a:pPr algn="just"/>
            <a:r>
              <a:rPr lang="es-MX" sz="2000" dirty="0"/>
              <a:t>Los objetivos del presente Tratado, desarrollados de manera más específica a través de sus principios y reglas, incluidos los de trato nacional, trato de nación más favorecida y transparencia, son los siguientes:</a:t>
            </a:r>
          </a:p>
          <a:p>
            <a:pPr algn="just"/>
            <a:endParaRPr lang="es-MX" sz="2000" dirty="0"/>
          </a:p>
          <a:p>
            <a:pPr algn="just"/>
            <a:r>
              <a:rPr lang="es-MX" sz="2000" dirty="0"/>
              <a:t>a) eliminar obstáculos al comercio y facilitar la circulación transfronteriza de bienes y de servicios entre los territorios de las Partes</a:t>
            </a:r>
            <a:r>
              <a:rPr lang="es-MX" sz="2000" dirty="0" smtClean="0"/>
              <a:t>;</a:t>
            </a:r>
          </a:p>
          <a:p>
            <a:pPr algn="just"/>
            <a:endParaRPr lang="es-MX" sz="2000" dirty="0"/>
          </a:p>
          <a:p>
            <a:pPr algn="just"/>
            <a:r>
              <a:rPr lang="es-MX" sz="2000" dirty="0" smtClean="0"/>
              <a:t>b</a:t>
            </a:r>
            <a:r>
              <a:rPr lang="es-MX" sz="2000" dirty="0"/>
              <a:t>) promover condiciones de competencia leal en la zona de libre comercio;</a:t>
            </a:r>
          </a:p>
          <a:p>
            <a:pPr algn="just"/>
            <a:endParaRPr lang="es-MX" sz="2000" dirty="0"/>
          </a:p>
          <a:p>
            <a:pPr algn="just"/>
            <a:r>
              <a:rPr lang="es-MX" sz="2000" dirty="0"/>
              <a:t>c) aumentar sustancialmente las oportunidades de inversión en los territorios de las Partes;</a:t>
            </a:r>
          </a:p>
          <a:p>
            <a:pPr algn="just"/>
            <a:endParaRPr lang="es-MX" sz="2000" dirty="0"/>
          </a:p>
          <a:p>
            <a:pPr algn="just"/>
            <a:r>
              <a:rPr lang="es-MX" sz="2000" dirty="0"/>
              <a:t>d) crear procedimientos eficaces para la aplicación y cumplimiento de este Tratado, para su administración conjunta y para la solución de controversias; y</a:t>
            </a:r>
          </a:p>
          <a:p>
            <a:pPr algn="just"/>
            <a:endParaRPr lang="es-MX" sz="2000" dirty="0"/>
          </a:p>
          <a:p>
            <a:pPr algn="just"/>
            <a:r>
              <a:rPr lang="es-MX" sz="2000" dirty="0"/>
              <a:t>e) establecer lineamientos para la ulterior cooperación bilateral y multilateral encaminada a ampliar y mejorar los beneficios de este Tratado.</a:t>
            </a:r>
          </a:p>
        </p:txBody>
      </p:sp>
    </p:spTree>
    <p:extLst>
      <p:ext uri="{BB962C8B-B14F-4D97-AF65-F5344CB8AC3E}">
        <p14:creationId xmlns:p14="http://schemas.microsoft.com/office/powerpoint/2010/main" val="2607375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92500" lnSpcReduction="10000"/>
          </a:bodyPr>
          <a:lstStyle/>
          <a:p>
            <a:pPr algn="just"/>
            <a:r>
              <a:rPr lang="es-MX" dirty="0"/>
              <a:t>Derivado de la obligatoriedad del tratado. El artículo 1-05 establece que cada Parte asegurará la adopción de todas las medidas necesarias para el cumplimiento de las disposiciones de este Tratado, incluyendo su observancia por los gobiernos estatales, municipales y autoridades dentro de su territorio.</a:t>
            </a:r>
          </a:p>
        </p:txBody>
      </p:sp>
      <p:pic>
        <p:nvPicPr>
          <p:cNvPr id="7" name="Content Placeholder 6"/>
          <p:cNvPicPr>
            <a:picLocks noGrp="1" noChangeAspect="1"/>
          </p:cNvPicPr>
          <p:nvPr>
            <p:ph sz="half" idx="2"/>
          </p:nvPr>
        </p:nvPicPr>
        <p:blipFill>
          <a:blip r:embed="rId2"/>
          <a:stretch>
            <a:fillRect/>
          </a:stretch>
        </p:blipFill>
        <p:spPr>
          <a:xfrm>
            <a:off x="7660035" y="1752672"/>
            <a:ext cx="3513181" cy="3983276"/>
          </a:xfrm>
          <a:prstGeom prst="rect">
            <a:avLst/>
          </a:prstGeom>
        </p:spPr>
      </p:pic>
      <p:sp>
        <p:nvSpPr>
          <p:cNvPr id="4" name="Title 3"/>
          <p:cNvSpPr>
            <a:spLocks noGrp="1"/>
          </p:cNvSpPr>
          <p:nvPr>
            <p:ph type="title"/>
          </p:nvPr>
        </p:nvSpPr>
        <p:spPr/>
        <p:txBody>
          <a:bodyPr/>
          <a:lstStyle/>
          <a:p>
            <a:pPr algn="ctr"/>
            <a:r>
              <a:rPr lang="es-MX" dirty="0">
                <a:solidFill>
                  <a:schemeClr val="tx1"/>
                </a:solidFill>
              </a:rPr>
              <a:t>Extensión de la obligaciones</a:t>
            </a:r>
          </a:p>
        </p:txBody>
      </p:sp>
    </p:spTree>
    <p:extLst>
      <p:ext uri="{BB962C8B-B14F-4D97-AF65-F5344CB8AC3E}">
        <p14:creationId xmlns:p14="http://schemas.microsoft.com/office/powerpoint/2010/main" val="2898232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85000" lnSpcReduction="20000"/>
          </a:bodyPr>
          <a:lstStyle/>
          <a:p>
            <a:endParaRPr lang="es-MX" dirty="0"/>
          </a:p>
          <a:p>
            <a:pPr algn="just"/>
            <a:r>
              <a:rPr lang="es-MX" dirty="0"/>
              <a:t>La Comisión de Libre Comercio, encargada de resolver controversias, estará integrada por representantes de cada Parte. </a:t>
            </a:r>
          </a:p>
          <a:p>
            <a:pPr marL="109728" indent="0" algn="just">
              <a:buNone/>
            </a:pPr>
            <a:r>
              <a:rPr lang="es-MX" dirty="0"/>
              <a:t>La Comisión deberá:</a:t>
            </a:r>
          </a:p>
          <a:p>
            <a:pPr algn="just"/>
            <a:r>
              <a:rPr lang="es-MX" dirty="0"/>
              <a:t>a) supervisar la implementación de este Tratado;</a:t>
            </a:r>
          </a:p>
          <a:p>
            <a:pPr algn="just"/>
            <a:r>
              <a:rPr lang="es-MX" dirty="0"/>
              <a:t>b) vigilar su ulterior desarrollo;</a:t>
            </a:r>
          </a:p>
          <a:p>
            <a:pPr algn="just"/>
            <a:r>
              <a:rPr lang="es-MX" dirty="0"/>
              <a:t>c) resolver las controversias que pudiesen surgir respecto a su interpretación o aplicación;</a:t>
            </a:r>
          </a:p>
        </p:txBody>
      </p:sp>
      <p:pic>
        <p:nvPicPr>
          <p:cNvPr id="6" name="Content Placeholder 5"/>
          <p:cNvPicPr>
            <a:picLocks noGrp="1" noChangeAspect="1"/>
          </p:cNvPicPr>
          <p:nvPr>
            <p:ph sz="half" idx="2"/>
          </p:nvPr>
        </p:nvPicPr>
        <p:blipFill>
          <a:blip r:embed="rId2"/>
          <a:stretch>
            <a:fillRect/>
          </a:stretch>
        </p:blipFill>
        <p:spPr>
          <a:xfrm>
            <a:off x="7228408" y="2628379"/>
            <a:ext cx="3248025" cy="2231862"/>
          </a:xfrm>
          <a:prstGeom prst="rect">
            <a:avLst/>
          </a:prstGeom>
        </p:spPr>
      </p:pic>
      <p:sp>
        <p:nvSpPr>
          <p:cNvPr id="4" name="Title 3"/>
          <p:cNvSpPr>
            <a:spLocks noGrp="1"/>
          </p:cNvSpPr>
          <p:nvPr>
            <p:ph type="title"/>
          </p:nvPr>
        </p:nvSpPr>
        <p:spPr/>
        <p:txBody>
          <a:bodyPr/>
          <a:lstStyle/>
          <a:p>
            <a:pPr algn="ctr"/>
            <a:r>
              <a:rPr lang="es-MX" dirty="0">
                <a:solidFill>
                  <a:schemeClr val="tx1"/>
                </a:solidFill>
              </a:rPr>
              <a:t>Solución pacífica de controversias</a:t>
            </a:r>
          </a:p>
        </p:txBody>
      </p:sp>
    </p:spTree>
    <p:extLst>
      <p:ext uri="{BB962C8B-B14F-4D97-AF65-F5344CB8AC3E}">
        <p14:creationId xmlns:p14="http://schemas.microsoft.com/office/powerpoint/2010/main" val="740962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77795" y="2461632"/>
            <a:ext cx="10972800" cy="2637590"/>
          </a:xfrm>
        </p:spPr>
        <p:txBody>
          <a:bodyPr/>
          <a:lstStyle/>
          <a:p>
            <a:pPr algn="just"/>
            <a:r>
              <a:rPr lang="es-MX" dirty="0"/>
              <a:t>Evalúa las oportunidades de negocio entre México y la región del Pacífico Asiático, Medio Oriente y África (PAMOA), de acuerdo al entorno económico, político y social y a la normatividad de los negocios internacionales.</a:t>
            </a:r>
          </a:p>
        </p:txBody>
      </p:sp>
      <p:sp>
        <p:nvSpPr>
          <p:cNvPr id="3" name="2 Título"/>
          <p:cNvSpPr>
            <a:spLocks noGrp="1"/>
          </p:cNvSpPr>
          <p:nvPr>
            <p:ph type="title"/>
          </p:nvPr>
        </p:nvSpPr>
        <p:spPr/>
        <p:txBody>
          <a:bodyPr>
            <a:normAutofit/>
          </a:bodyPr>
          <a:lstStyle/>
          <a:p>
            <a:pPr algn="ctr"/>
            <a:r>
              <a:rPr lang="es-MX" dirty="0"/>
              <a:t>Propósito de la Unidad de Aprendizaje</a:t>
            </a:r>
          </a:p>
        </p:txBody>
      </p:sp>
    </p:spTree>
    <p:extLst>
      <p:ext uri="{BB962C8B-B14F-4D97-AF65-F5344CB8AC3E}">
        <p14:creationId xmlns:p14="http://schemas.microsoft.com/office/powerpoint/2010/main" val="4092332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20000"/>
          </a:bodyPr>
          <a:lstStyle/>
          <a:p>
            <a:pPr algn="just"/>
            <a:r>
              <a:rPr lang="es-MX" dirty="0"/>
              <a:t>El tratado en su artículo 10-02 establece que las Partes procurarán, en todo momento, llegar a un acuerdo sobre la interpretación y la aplicación de este Tratado y, mediante la cooperación y consultas, se esforzarán siempre por alcanzar una solución mutuamente satisfactoria de cualquier asunto que pudiese afectar su funcionamiento.</a:t>
            </a:r>
          </a:p>
        </p:txBody>
      </p:sp>
      <p:pic>
        <p:nvPicPr>
          <p:cNvPr id="5" name="Content Placeholder 4"/>
          <p:cNvPicPr>
            <a:picLocks noGrp="1" noChangeAspect="1"/>
          </p:cNvPicPr>
          <p:nvPr>
            <p:ph sz="half" idx="2"/>
          </p:nvPr>
        </p:nvPicPr>
        <p:blipFill>
          <a:blip r:embed="rId2"/>
          <a:stretch>
            <a:fillRect/>
          </a:stretch>
        </p:blipFill>
        <p:spPr>
          <a:xfrm>
            <a:off x="7490564" y="2179528"/>
            <a:ext cx="2883443" cy="2793304"/>
          </a:xfrm>
          <a:prstGeom prst="rect">
            <a:avLst/>
          </a:prstGeom>
        </p:spPr>
      </p:pic>
      <p:sp>
        <p:nvSpPr>
          <p:cNvPr id="4" name="Title 3"/>
          <p:cNvSpPr>
            <a:spLocks noGrp="1"/>
          </p:cNvSpPr>
          <p:nvPr>
            <p:ph type="title"/>
          </p:nvPr>
        </p:nvSpPr>
        <p:spPr/>
        <p:txBody>
          <a:bodyPr/>
          <a:lstStyle/>
          <a:p>
            <a:pPr algn="ctr"/>
            <a:r>
              <a:rPr lang="es-MX" dirty="0">
                <a:solidFill>
                  <a:schemeClr val="tx1"/>
                </a:solidFill>
              </a:rPr>
              <a:t>Cooperación entre las partes</a:t>
            </a:r>
          </a:p>
        </p:txBody>
      </p:sp>
    </p:spTree>
    <p:extLst>
      <p:ext uri="{BB962C8B-B14F-4D97-AF65-F5344CB8AC3E}">
        <p14:creationId xmlns:p14="http://schemas.microsoft.com/office/powerpoint/2010/main" val="3368372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1553228" y="2272502"/>
            <a:ext cx="3183198" cy="2943616"/>
          </a:xfrm>
          <a:prstGeom prst="rect">
            <a:avLst/>
          </a:prstGeom>
        </p:spPr>
      </p:pic>
      <p:sp>
        <p:nvSpPr>
          <p:cNvPr id="3" name="Content Placeholder 2"/>
          <p:cNvSpPr>
            <a:spLocks noGrp="1"/>
          </p:cNvSpPr>
          <p:nvPr>
            <p:ph sz="half" idx="2"/>
          </p:nvPr>
        </p:nvSpPr>
        <p:spPr>
          <a:xfrm>
            <a:off x="6096000" y="1417638"/>
            <a:ext cx="5384800" cy="4525963"/>
          </a:xfrm>
        </p:spPr>
        <p:txBody>
          <a:bodyPr>
            <a:normAutofit fontScale="77500" lnSpcReduction="20000"/>
          </a:bodyPr>
          <a:lstStyle/>
          <a:p>
            <a:pPr algn="just"/>
            <a:r>
              <a:rPr lang="es-MX" dirty="0"/>
              <a:t>Si el asunto no se resuelve a través de la cooperación, cualquier Parte podrá solicitar por escrito la realización de consultas respecto de cualquier asunto de conformidad con lo establecido en el artículo 10-03.</a:t>
            </a:r>
          </a:p>
          <a:p>
            <a:pPr algn="just"/>
            <a:r>
              <a:rPr lang="es-MX" dirty="0"/>
              <a:t>Las Partes harán todo lo posible por alcanzar una solución mutuamente satisfactoria de cualquier asunto a través de consultas de conformidad con este artículo o de cualquier disposición relevante de este Tratado. </a:t>
            </a:r>
          </a:p>
        </p:txBody>
      </p:sp>
      <p:sp>
        <p:nvSpPr>
          <p:cNvPr id="4" name="Title 3"/>
          <p:cNvSpPr>
            <a:spLocks noGrp="1"/>
          </p:cNvSpPr>
          <p:nvPr>
            <p:ph type="title"/>
          </p:nvPr>
        </p:nvSpPr>
        <p:spPr/>
        <p:txBody>
          <a:bodyPr/>
          <a:lstStyle/>
          <a:p>
            <a:pPr algn="ctr"/>
            <a:r>
              <a:rPr lang="es-MX" dirty="0">
                <a:solidFill>
                  <a:schemeClr val="tx1"/>
                </a:solidFill>
              </a:rPr>
              <a:t>Consultas</a:t>
            </a:r>
          </a:p>
        </p:txBody>
      </p:sp>
    </p:spTree>
    <p:extLst>
      <p:ext uri="{BB962C8B-B14F-4D97-AF65-F5344CB8AC3E}">
        <p14:creationId xmlns:p14="http://schemas.microsoft.com/office/powerpoint/2010/main" val="2640396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7500" lnSpcReduction="20000"/>
          </a:bodyPr>
          <a:lstStyle/>
          <a:p>
            <a:pPr algn="just"/>
            <a:r>
              <a:rPr lang="es-MX" dirty="0"/>
              <a:t>A menos que las Partes acuerden otra cosa, el panel presentará a las Partes un informe final y, en su caso, los votos particulares sobre las cuestiones en que no haya habido decisión unánime, en un plazo de 60 días a partir de la presentación del informe preliminar.</a:t>
            </a:r>
          </a:p>
          <a:p>
            <a:pPr marL="109728" indent="0" algn="just">
              <a:buNone/>
            </a:pPr>
            <a:endParaRPr lang="es-MX" dirty="0"/>
          </a:p>
          <a:p>
            <a:pPr algn="just"/>
            <a:r>
              <a:rPr lang="es-MX" dirty="0"/>
              <a:t>El informe final del panel se publicará 15 días después de su comunicación a las Partes, salvo que la Comisión decida otra cosa.</a:t>
            </a:r>
          </a:p>
        </p:txBody>
      </p:sp>
      <p:pic>
        <p:nvPicPr>
          <p:cNvPr id="5" name="Content Placeholder 4"/>
          <p:cNvPicPr>
            <a:picLocks noGrp="1" noChangeAspect="1"/>
          </p:cNvPicPr>
          <p:nvPr>
            <p:ph sz="half" idx="2"/>
          </p:nvPr>
        </p:nvPicPr>
        <p:blipFill>
          <a:blip r:embed="rId2"/>
          <a:stretch>
            <a:fillRect/>
          </a:stretch>
        </p:blipFill>
        <p:spPr>
          <a:xfrm>
            <a:off x="7580509" y="2176257"/>
            <a:ext cx="2819400" cy="3136106"/>
          </a:xfrm>
          <a:prstGeom prst="rect">
            <a:avLst/>
          </a:prstGeom>
        </p:spPr>
      </p:pic>
      <p:sp>
        <p:nvSpPr>
          <p:cNvPr id="4" name="Title 3"/>
          <p:cNvSpPr>
            <a:spLocks noGrp="1"/>
          </p:cNvSpPr>
          <p:nvPr>
            <p:ph type="title"/>
          </p:nvPr>
        </p:nvSpPr>
        <p:spPr/>
        <p:txBody>
          <a:bodyPr/>
          <a:lstStyle/>
          <a:p>
            <a:pPr algn="ctr"/>
            <a:r>
              <a:rPr lang="es-MX" dirty="0">
                <a:solidFill>
                  <a:schemeClr val="tx1"/>
                </a:solidFill>
              </a:rPr>
              <a:t>Informe final de los paneles</a:t>
            </a:r>
          </a:p>
        </p:txBody>
      </p:sp>
    </p:spTree>
    <p:extLst>
      <p:ext uri="{BB962C8B-B14F-4D97-AF65-F5344CB8AC3E}">
        <p14:creationId xmlns:p14="http://schemas.microsoft.com/office/powerpoint/2010/main" val="3605259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166910" y="1285861"/>
            <a:ext cx="7772400" cy="1829761"/>
          </a:xfrm>
        </p:spPr>
        <p:txBody>
          <a:bodyPr>
            <a:normAutofit/>
          </a:bodyPr>
          <a:lstStyle/>
          <a:p>
            <a:pPr algn="ctr"/>
            <a:r>
              <a:rPr lang="es-MX" sz="3500" dirty="0"/>
              <a:t>Unidad Temática IV. </a:t>
            </a:r>
            <a:r>
              <a:rPr lang="es-MX" sz="3600" dirty="0"/>
              <a:t>Prospección de Negocios. </a:t>
            </a:r>
            <a:endParaRPr lang="es-MX" sz="3500" dirty="0"/>
          </a:p>
        </p:txBody>
      </p:sp>
      <p:sp>
        <p:nvSpPr>
          <p:cNvPr id="5" name="4 Subtítulo"/>
          <p:cNvSpPr>
            <a:spLocks noGrp="1"/>
          </p:cNvSpPr>
          <p:nvPr>
            <p:ph type="subTitle" idx="1"/>
          </p:nvPr>
        </p:nvSpPr>
        <p:spPr/>
        <p:txBody>
          <a:bodyPr/>
          <a:lstStyle/>
          <a:p>
            <a:endParaRPr lang="es-MX"/>
          </a:p>
        </p:txBody>
      </p:sp>
    </p:spTree>
    <p:extLst>
      <p:ext uri="{BB962C8B-B14F-4D97-AF65-F5344CB8AC3E}">
        <p14:creationId xmlns:p14="http://schemas.microsoft.com/office/powerpoint/2010/main" val="384221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idx="1"/>
          </p:nvPr>
        </p:nvSpPr>
        <p:spPr/>
        <p:txBody>
          <a:bodyPr/>
          <a:lstStyle/>
          <a:p>
            <a:pPr algn="just"/>
            <a:r>
              <a:rPr lang="es-MX" dirty="0"/>
              <a:t>Evalúa el estado actual de la relación comercial de México con países asiáticos, africanos y el Medio Oriente, a partir de la identificación de los nichos de oportunidad entre dichos países.</a:t>
            </a:r>
          </a:p>
        </p:txBody>
      </p:sp>
      <p:sp>
        <p:nvSpPr>
          <p:cNvPr id="7" name="6 Título"/>
          <p:cNvSpPr>
            <a:spLocks noGrp="1"/>
          </p:cNvSpPr>
          <p:nvPr>
            <p:ph type="title"/>
          </p:nvPr>
        </p:nvSpPr>
        <p:spPr/>
        <p:txBody>
          <a:bodyPr>
            <a:normAutofit/>
          </a:bodyPr>
          <a:lstStyle/>
          <a:p>
            <a:pPr algn="ctr"/>
            <a:r>
              <a:rPr lang="es-MX" dirty="0"/>
              <a:t>Unidad </a:t>
            </a:r>
            <a:r>
              <a:rPr lang="es-MX"/>
              <a:t>de Competencia</a:t>
            </a:r>
            <a:endParaRPr lang="es-MX" dirty="0"/>
          </a:p>
        </p:txBody>
      </p:sp>
    </p:spTree>
    <p:extLst>
      <p:ext uri="{BB962C8B-B14F-4D97-AF65-F5344CB8AC3E}">
        <p14:creationId xmlns:p14="http://schemas.microsoft.com/office/powerpoint/2010/main" val="732434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20130" y="1637848"/>
            <a:ext cx="6466702" cy="4525963"/>
          </a:xfrm>
        </p:spPr>
        <p:txBody>
          <a:bodyPr>
            <a:normAutofit fontScale="85000" lnSpcReduction="10000"/>
          </a:bodyPr>
          <a:lstStyle/>
          <a:p>
            <a:pPr algn="just"/>
            <a:r>
              <a:rPr lang="es-MX" dirty="0"/>
              <a:t>En el año de 1999 Japón creó un comité, llamado “</a:t>
            </a:r>
            <a:r>
              <a:rPr lang="es-MX" dirty="0" err="1"/>
              <a:t>Japan</a:t>
            </a:r>
            <a:r>
              <a:rPr lang="es-MX" dirty="0"/>
              <a:t> </a:t>
            </a:r>
            <a:r>
              <a:rPr lang="es-MX" dirty="0" err="1"/>
              <a:t>External</a:t>
            </a:r>
            <a:r>
              <a:rPr lang="es-MX" dirty="0"/>
              <a:t> </a:t>
            </a:r>
            <a:r>
              <a:rPr lang="es-MX" dirty="0" err="1"/>
              <a:t>Trade</a:t>
            </a:r>
            <a:r>
              <a:rPr lang="es-MX" dirty="0"/>
              <a:t> </a:t>
            </a:r>
            <a:r>
              <a:rPr lang="es-MX" dirty="0" err="1"/>
              <a:t>Organization</a:t>
            </a:r>
            <a:r>
              <a:rPr lang="es-MX" dirty="0"/>
              <a:t>” (JETRO, por sus siglas en inglés), con el objeto de fortalecer las relaciones bilaterales con México, incluidas el comercio. </a:t>
            </a:r>
            <a:endParaRPr lang="es-MX" dirty="0" smtClean="0"/>
          </a:p>
          <a:p>
            <a:pPr algn="just"/>
            <a:endParaRPr lang="es-MX" dirty="0"/>
          </a:p>
          <a:p>
            <a:pPr algn="just"/>
            <a:r>
              <a:rPr lang="es-MX" dirty="0"/>
              <a:t>Dicho organismo publicó un informe donde concluía que, la negociación de un tratado de libre comercio (TLC) con México, podría representar un instrumento para estrechar relaciones económicas entre los dos países.</a:t>
            </a:r>
          </a:p>
        </p:txBody>
      </p:sp>
      <p:pic>
        <p:nvPicPr>
          <p:cNvPr id="7" name="Content Placeholder 6"/>
          <p:cNvPicPr>
            <a:picLocks noGrp="1" noChangeAspect="1"/>
          </p:cNvPicPr>
          <p:nvPr>
            <p:ph sz="half" idx="2"/>
          </p:nvPr>
        </p:nvPicPr>
        <p:blipFill>
          <a:blip r:embed="rId2"/>
          <a:stretch>
            <a:fillRect/>
          </a:stretch>
        </p:blipFill>
        <p:spPr>
          <a:xfrm>
            <a:off x="7637462" y="2829719"/>
            <a:ext cx="2505075" cy="1828800"/>
          </a:xfrm>
          <a:prstGeom prst="rect">
            <a:avLst/>
          </a:prstGeom>
        </p:spPr>
      </p:pic>
      <p:sp>
        <p:nvSpPr>
          <p:cNvPr id="4" name="Title 3"/>
          <p:cNvSpPr>
            <a:spLocks noGrp="1"/>
          </p:cNvSpPr>
          <p:nvPr>
            <p:ph type="title"/>
          </p:nvPr>
        </p:nvSpPr>
        <p:spPr/>
        <p:txBody>
          <a:bodyPr>
            <a:normAutofit fontScale="90000"/>
          </a:bodyPr>
          <a:lstStyle/>
          <a:p>
            <a:pPr algn="ctr"/>
            <a:r>
              <a:rPr lang="es-MX" dirty="0" smtClean="0">
                <a:solidFill>
                  <a:schemeClr val="tx1"/>
                </a:solidFill>
              </a:rPr>
              <a:t>4.2 </a:t>
            </a:r>
            <a:r>
              <a:rPr lang="es-MX" dirty="0">
                <a:solidFill>
                  <a:schemeClr val="tx1"/>
                </a:solidFill>
              </a:rPr>
              <a:t>Acuerdo para el Fortalecimiento de la Asociación Económica entre México – Japón </a:t>
            </a:r>
          </a:p>
        </p:txBody>
      </p:sp>
    </p:spTree>
    <p:extLst>
      <p:ext uri="{BB962C8B-B14F-4D97-AF65-F5344CB8AC3E}">
        <p14:creationId xmlns:p14="http://schemas.microsoft.com/office/powerpoint/2010/main" val="594238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10000"/>
          </a:bodyPr>
          <a:lstStyle/>
          <a:p>
            <a:pPr algn="just"/>
            <a:r>
              <a:rPr lang="es-MX" dirty="0"/>
              <a:t>El 5 de junio de 2001, el presidente de México y el primer ministro de Japón acordaron establecer un grupo de estudio compuesto por representantes de los Estados, cuyo objetivo principal consistiría en  analizar la viabilidad de un TLC bilateral. </a:t>
            </a:r>
          </a:p>
          <a:p>
            <a:pPr algn="just"/>
            <a:r>
              <a:rPr lang="es-MX" dirty="0"/>
              <a:t>Se celebraron un total de siete reuniones de</a:t>
            </a:r>
          </a:p>
        </p:txBody>
      </p:sp>
      <p:pic>
        <p:nvPicPr>
          <p:cNvPr id="5" name="Content Placeholder 4"/>
          <p:cNvPicPr>
            <a:picLocks noGrp="1" noChangeAspect="1"/>
          </p:cNvPicPr>
          <p:nvPr>
            <p:ph sz="half" idx="2"/>
          </p:nvPr>
        </p:nvPicPr>
        <p:blipFill>
          <a:blip r:embed="rId2"/>
          <a:stretch>
            <a:fillRect/>
          </a:stretch>
        </p:blipFill>
        <p:spPr>
          <a:xfrm>
            <a:off x="7912187" y="2134715"/>
            <a:ext cx="2857500" cy="3219189"/>
          </a:xfrm>
          <a:prstGeom prst="rect">
            <a:avLst/>
          </a:prstGeom>
        </p:spPr>
      </p:pic>
      <p:sp>
        <p:nvSpPr>
          <p:cNvPr id="4" name="Title 3"/>
          <p:cNvSpPr>
            <a:spLocks noGrp="1"/>
          </p:cNvSpPr>
          <p:nvPr>
            <p:ph type="title"/>
          </p:nvPr>
        </p:nvSpPr>
        <p:spPr/>
        <p:txBody>
          <a:bodyPr/>
          <a:lstStyle/>
          <a:p>
            <a:pPr algn="ctr"/>
            <a:r>
              <a:rPr lang="es-MX" dirty="0">
                <a:solidFill>
                  <a:schemeClr val="tx1"/>
                </a:solidFill>
              </a:rPr>
              <a:t>Antecedentes</a:t>
            </a:r>
          </a:p>
        </p:txBody>
      </p:sp>
    </p:spTree>
    <p:extLst>
      <p:ext uri="{BB962C8B-B14F-4D97-AF65-F5344CB8AC3E}">
        <p14:creationId xmlns:p14="http://schemas.microsoft.com/office/powerpoint/2010/main" val="3914839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lgn="just"/>
            <a:r>
              <a:rPr lang="es-MX" dirty="0"/>
              <a:t>El Acuerdo para el Fortalecimiento de la Asociación Económica México-Japón fue firmado el 17 de setiembre de 2004, y entró en vigor el día 1 de abril de 2005.</a:t>
            </a:r>
          </a:p>
        </p:txBody>
      </p:sp>
      <p:pic>
        <p:nvPicPr>
          <p:cNvPr id="5" name="Content Placeholder 4"/>
          <p:cNvPicPr>
            <a:picLocks noGrp="1" noChangeAspect="1"/>
          </p:cNvPicPr>
          <p:nvPr>
            <p:ph sz="half" idx="2"/>
          </p:nvPr>
        </p:nvPicPr>
        <p:blipFill>
          <a:blip r:embed="rId2"/>
          <a:stretch>
            <a:fillRect/>
          </a:stretch>
        </p:blipFill>
        <p:spPr>
          <a:xfrm>
            <a:off x="7441808" y="1852880"/>
            <a:ext cx="3318050" cy="3782859"/>
          </a:xfrm>
          <a:prstGeom prst="rect">
            <a:avLst/>
          </a:prstGeom>
        </p:spPr>
      </p:pic>
      <p:sp>
        <p:nvSpPr>
          <p:cNvPr id="4" name="Title 3"/>
          <p:cNvSpPr>
            <a:spLocks noGrp="1"/>
          </p:cNvSpPr>
          <p:nvPr>
            <p:ph type="title"/>
          </p:nvPr>
        </p:nvSpPr>
        <p:spPr/>
        <p:txBody>
          <a:bodyPr/>
          <a:lstStyle/>
          <a:p>
            <a:pPr algn="ctr"/>
            <a:r>
              <a:rPr lang="es-MX" dirty="0">
                <a:solidFill>
                  <a:schemeClr val="tx1"/>
                </a:solidFill>
              </a:rPr>
              <a:t>Firma y entrada en vigor</a:t>
            </a:r>
          </a:p>
        </p:txBody>
      </p:sp>
    </p:spTree>
    <p:extLst>
      <p:ext uri="{BB962C8B-B14F-4D97-AF65-F5344CB8AC3E}">
        <p14:creationId xmlns:p14="http://schemas.microsoft.com/office/powerpoint/2010/main" val="3314414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s-MX" dirty="0">
                <a:solidFill>
                  <a:schemeClr val="tx1"/>
                </a:solidFill>
              </a:rPr>
              <a:t>Objetivos del TLC México-Japón</a:t>
            </a:r>
          </a:p>
        </p:txBody>
      </p:sp>
      <p:sp>
        <p:nvSpPr>
          <p:cNvPr id="6" name="Content Placeholder 5"/>
          <p:cNvSpPr>
            <a:spLocks noGrp="1"/>
          </p:cNvSpPr>
          <p:nvPr>
            <p:ph idx="4294967295"/>
          </p:nvPr>
        </p:nvSpPr>
        <p:spPr>
          <a:xfrm>
            <a:off x="701458" y="1419835"/>
            <a:ext cx="10972800" cy="4525962"/>
          </a:xfrm>
        </p:spPr>
        <p:txBody>
          <a:bodyPr>
            <a:noAutofit/>
          </a:bodyPr>
          <a:lstStyle/>
          <a:p>
            <a:pPr marL="109728" indent="0" algn="just">
              <a:buNone/>
            </a:pPr>
            <a:r>
              <a:rPr lang="es-MX" sz="2000" dirty="0"/>
              <a:t>Los objetivos de este Acuerdo son los siguientes:</a:t>
            </a:r>
          </a:p>
          <a:p>
            <a:pPr algn="just"/>
            <a:r>
              <a:rPr lang="es-MX" sz="2000" dirty="0" smtClean="0"/>
              <a:t>(</a:t>
            </a:r>
            <a:r>
              <a:rPr lang="es-MX" sz="2000" dirty="0"/>
              <a:t>a) liberalizar y facilitar el comercio de bienes y servicios entre las Partes;</a:t>
            </a:r>
          </a:p>
          <a:p>
            <a:pPr algn="just"/>
            <a:r>
              <a:rPr lang="es-MX" sz="2000" dirty="0" smtClean="0"/>
              <a:t>(</a:t>
            </a:r>
            <a:r>
              <a:rPr lang="es-MX" sz="2000" dirty="0"/>
              <a:t>b) aumentar las oportunidades de inversión y fortalecer la protección de la inversión y las actividades de inversión en las Partes;</a:t>
            </a:r>
          </a:p>
          <a:p>
            <a:pPr algn="just"/>
            <a:r>
              <a:rPr lang="es-MX" sz="2000" dirty="0" smtClean="0"/>
              <a:t>(</a:t>
            </a:r>
            <a:r>
              <a:rPr lang="es-MX" sz="2000" dirty="0"/>
              <a:t>c) incrementar las oportunidades para los proveedores para participar en las compras del sector público en las Partes;</a:t>
            </a:r>
          </a:p>
          <a:p>
            <a:pPr algn="just"/>
            <a:r>
              <a:rPr lang="es-MX" sz="2000" dirty="0" smtClean="0"/>
              <a:t>(</a:t>
            </a:r>
            <a:r>
              <a:rPr lang="es-MX" sz="2000" dirty="0"/>
              <a:t>d) promover la cooperación y la coordinación para la aplicación efectiva de las leyes en materia de competencia en cada una de las Partes;</a:t>
            </a:r>
          </a:p>
          <a:p>
            <a:pPr algn="just"/>
            <a:r>
              <a:rPr lang="es-MX" sz="2000" dirty="0" smtClean="0"/>
              <a:t>(</a:t>
            </a:r>
            <a:r>
              <a:rPr lang="es-MX" sz="2000" dirty="0"/>
              <a:t>e) crear procedimientos efectivos para la implementación y operación de este Acuerdo y para la solución de controversias; y</a:t>
            </a:r>
          </a:p>
          <a:p>
            <a:pPr algn="just"/>
            <a:r>
              <a:rPr lang="es-MX" sz="2000" dirty="0" smtClean="0"/>
              <a:t>(</a:t>
            </a:r>
            <a:r>
              <a:rPr lang="es-MX" sz="2000" dirty="0"/>
              <a:t>f) establecer un marco para fomentar la cooperación bilateral y la mejora del ambiente de negocios.</a:t>
            </a:r>
          </a:p>
        </p:txBody>
      </p:sp>
    </p:spTree>
    <p:extLst>
      <p:ext uri="{BB962C8B-B14F-4D97-AF65-F5344CB8AC3E}">
        <p14:creationId xmlns:p14="http://schemas.microsoft.com/office/powerpoint/2010/main" val="101771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92500" lnSpcReduction="10000"/>
          </a:bodyPr>
          <a:lstStyle/>
          <a:p>
            <a:r>
              <a:rPr lang="es-MX" dirty="0"/>
              <a:t>El TLC México-Japón regula los siguientes temas: </a:t>
            </a:r>
          </a:p>
          <a:p>
            <a:r>
              <a:rPr lang="es-MX" dirty="0"/>
              <a:t>Comercio de Bienes.</a:t>
            </a:r>
          </a:p>
          <a:p>
            <a:r>
              <a:rPr lang="es-MX" dirty="0"/>
              <a:t>Medidas Sanitarias.</a:t>
            </a:r>
          </a:p>
          <a:p>
            <a:r>
              <a:rPr lang="es-MX" dirty="0"/>
              <a:t>Reglas de Origen.</a:t>
            </a:r>
          </a:p>
          <a:p>
            <a:r>
              <a:rPr lang="es-MX" dirty="0"/>
              <a:t>Medidas de Salvaguardias.</a:t>
            </a:r>
          </a:p>
          <a:p>
            <a:r>
              <a:rPr lang="es-MX" dirty="0"/>
              <a:t>Inversión.</a:t>
            </a:r>
          </a:p>
          <a:p>
            <a:r>
              <a:rPr lang="es-MX" dirty="0"/>
              <a:t>Comercio de Servicios.</a:t>
            </a:r>
          </a:p>
          <a:p>
            <a:r>
              <a:rPr lang="es-MX" dirty="0"/>
              <a:t>Solución Pacífica de Controversias, entre otros temas.</a:t>
            </a:r>
          </a:p>
        </p:txBody>
      </p:sp>
      <p:pic>
        <p:nvPicPr>
          <p:cNvPr id="7" name="Content Placeholder 6"/>
          <p:cNvPicPr>
            <a:picLocks noGrp="1" noChangeAspect="1"/>
          </p:cNvPicPr>
          <p:nvPr>
            <p:ph sz="half" idx="2"/>
          </p:nvPr>
        </p:nvPicPr>
        <p:blipFill>
          <a:blip r:embed="rId2"/>
          <a:stretch>
            <a:fillRect/>
          </a:stretch>
        </p:blipFill>
        <p:spPr>
          <a:xfrm>
            <a:off x="7027103" y="2084611"/>
            <a:ext cx="3626132" cy="3319398"/>
          </a:xfrm>
          <a:prstGeom prst="rect">
            <a:avLst/>
          </a:prstGeom>
        </p:spPr>
      </p:pic>
      <p:sp>
        <p:nvSpPr>
          <p:cNvPr id="4" name="Title 3"/>
          <p:cNvSpPr>
            <a:spLocks noGrp="1"/>
          </p:cNvSpPr>
          <p:nvPr>
            <p:ph type="title"/>
          </p:nvPr>
        </p:nvSpPr>
        <p:spPr/>
        <p:txBody>
          <a:bodyPr/>
          <a:lstStyle/>
          <a:p>
            <a:pPr algn="ctr"/>
            <a:r>
              <a:rPr lang="es-MX" dirty="0">
                <a:solidFill>
                  <a:schemeClr val="tx1"/>
                </a:solidFill>
              </a:rPr>
              <a:t>Contenido del Tratado</a:t>
            </a:r>
          </a:p>
        </p:txBody>
      </p:sp>
    </p:spTree>
    <p:extLst>
      <p:ext uri="{BB962C8B-B14F-4D97-AF65-F5344CB8AC3E}">
        <p14:creationId xmlns:p14="http://schemas.microsoft.com/office/powerpoint/2010/main" val="30733006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1305</Words>
  <Application>Microsoft Office PowerPoint</Application>
  <PresentationFormat>Panorámica</PresentationFormat>
  <Paragraphs>87</Paragraphs>
  <Slides>22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Lucida Sans Unicode</vt:lpstr>
      <vt:lpstr>Verdana</vt:lpstr>
      <vt:lpstr>Wingdings 2</vt:lpstr>
      <vt:lpstr>Wingdings 3</vt:lpstr>
      <vt:lpstr>Concurrencia</vt:lpstr>
      <vt:lpstr>Estudios Regionales del Pacífico Asiático, Medio Oriente y África</vt:lpstr>
      <vt:lpstr>Propósito de la Unidad de Aprendizaje</vt:lpstr>
      <vt:lpstr>Unidad Temática IV. Prospección de Negocios. </vt:lpstr>
      <vt:lpstr>Unidad de Competencia</vt:lpstr>
      <vt:lpstr>4.2 Acuerdo para el Fortalecimiento de la Asociación Económica entre México – Japón </vt:lpstr>
      <vt:lpstr>Antecedentes</vt:lpstr>
      <vt:lpstr>Firma y entrada en vigor</vt:lpstr>
      <vt:lpstr>Objetivos del TLC México-Japón</vt:lpstr>
      <vt:lpstr>Contenido del Tratado</vt:lpstr>
      <vt:lpstr>Trato nacional en el comercio de bienes</vt:lpstr>
      <vt:lpstr>Clasificación de los Bienes</vt:lpstr>
      <vt:lpstr>Eliminación de aranceles </vt:lpstr>
      <vt:lpstr>Prohibiciones a aranceles a la exportación</vt:lpstr>
      <vt:lpstr>Restricciones a la importación y exportación</vt:lpstr>
      <vt:lpstr>4.3 Tratado de Libre Comercio México-Israel</vt:lpstr>
      <vt:lpstr>Fines del tratado</vt:lpstr>
      <vt:lpstr>Objetivos del tratado</vt:lpstr>
      <vt:lpstr>Extensión de la obligaciones</vt:lpstr>
      <vt:lpstr>Solución pacífica de controversias</vt:lpstr>
      <vt:lpstr>Cooperación entre las partes</vt:lpstr>
      <vt:lpstr>Consultas</vt:lpstr>
      <vt:lpstr>Informe final de los paneles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Estudios Regionales del Pacífico Asiático, Medio Oriente y África</dc:title>
  <dc:creator>SATELLITE</dc:creator>
  <cp:lastModifiedBy>Elsa Franco Martin</cp:lastModifiedBy>
  <cp:revision>17</cp:revision>
  <dcterms:created xsi:type="dcterms:W3CDTF">2017-09-21T22:10:53Z</dcterms:created>
  <dcterms:modified xsi:type="dcterms:W3CDTF">2018-06-06T00:05:32Z</dcterms:modified>
</cp:coreProperties>
</file>